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handoutMasterIdLst>
    <p:handoutMasterId r:id="rId24"/>
  </p:handoutMasterIdLst>
  <p:sldIdLst>
    <p:sldId id="258" r:id="rId2"/>
    <p:sldId id="259" r:id="rId3"/>
    <p:sldId id="260" r:id="rId4"/>
    <p:sldId id="261" r:id="rId5"/>
    <p:sldId id="262" r:id="rId6"/>
    <p:sldId id="263" r:id="rId7"/>
    <p:sldId id="278" r:id="rId8"/>
    <p:sldId id="265" r:id="rId9"/>
    <p:sldId id="266" r:id="rId10"/>
    <p:sldId id="267" r:id="rId11"/>
    <p:sldId id="279" r:id="rId12"/>
    <p:sldId id="268" r:id="rId13"/>
    <p:sldId id="269" r:id="rId14"/>
    <p:sldId id="270" r:id="rId15"/>
    <p:sldId id="271" r:id="rId16"/>
    <p:sldId id="280" r:id="rId17"/>
    <p:sldId id="272" r:id="rId18"/>
    <p:sldId id="273" r:id="rId19"/>
    <p:sldId id="274" r:id="rId20"/>
    <p:sldId id="275" r:id="rId21"/>
    <p:sldId id="281" r:id="rId22"/>
  </p:sldIdLst>
  <p:sldSz cx="12192000" cy="6858000"/>
  <p:notesSz cx="6797675" cy="9926638"/>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931" autoAdjust="0"/>
  </p:normalViewPr>
  <p:slideViewPr>
    <p:cSldViewPr snapToGrid="0">
      <p:cViewPr varScale="1">
        <p:scale>
          <a:sx n="81" d="100"/>
          <a:sy n="81" d="100"/>
        </p:scale>
        <p:origin x="96" y="4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4CD59F21-6AEB-E140-BA85-D1C99D24658A}"/>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it-IT"/>
          </a:p>
        </p:txBody>
      </p:sp>
      <p:sp>
        <p:nvSpPr>
          <p:cNvPr id="3" name="Segnaposto data 2">
            <a:extLst>
              <a:ext uri="{FF2B5EF4-FFF2-40B4-BE49-F238E27FC236}">
                <a16:creationId xmlns:a16="http://schemas.microsoft.com/office/drawing/2014/main" id="{D4E6BCB8-F4DC-0922-6F90-197C7D9626CA}"/>
              </a:ext>
            </a:extLst>
          </p:cNvPr>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B94A2A55-A774-48FF-AEC7-A9CF6481EE33}" type="datetimeFigureOut">
              <a:rPr lang="it-IT" smtClean="0"/>
              <a:t>24/05/2025</a:t>
            </a:fld>
            <a:endParaRPr lang="it-IT"/>
          </a:p>
        </p:txBody>
      </p:sp>
      <p:sp>
        <p:nvSpPr>
          <p:cNvPr id="4" name="Segnaposto piè di pagina 3">
            <a:extLst>
              <a:ext uri="{FF2B5EF4-FFF2-40B4-BE49-F238E27FC236}">
                <a16:creationId xmlns:a16="http://schemas.microsoft.com/office/drawing/2014/main" id="{F36233E2-2F1D-3E00-EA42-C05AB4C2A199}"/>
              </a:ext>
            </a:extLst>
          </p:cNvPr>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a:extLst>
              <a:ext uri="{FF2B5EF4-FFF2-40B4-BE49-F238E27FC236}">
                <a16:creationId xmlns:a16="http://schemas.microsoft.com/office/drawing/2014/main" id="{725820D8-F194-FC29-29E9-5A83F9A61643}"/>
              </a:ext>
            </a:extLst>
          </p:cNvPr>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B696AD4D-EC2B-4974-8F97-FE731B956184}" type="slidenum">
              <a:rPr lang="it-IT" smtClean="0"/>
              <a:t>‹N›</a:t>
            </a:fld>
            <a:endParaRPr lang="it-IT"/>
          </a:p>
        </p:txBody>
      </p:sp>
    </p:spTree>
    <p:extLst>
      <p:ext uri="{BB962C8B-B14F-4D97-AF65-F5344CB8AC3E}">
        <p14:creationId xmlns:p14="http://schemas.microsoft.com/office/powerpoint/2010/main" val="400737605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62AD4A48-8309-4B79-9804-20C9D83D95A7}" type="datetimeFigureOut">
              <a:rPr lang="it-IT" smtClean="0"/>
              <a:t>24/05/2025</a:t>
            </a:fld>
            <a:endParaRPr lang="it-IT"/>
          </a:p>
        </p:txBody>
      </p:sp>
      <p:sp>
        <p:nvSpPr>
          <p:cNvPr id="4" name="Segnaposto immagine diapositiva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E7B24B26-A2FD-47A6-B47E-15DEDFA89F27}" type="slidenum">
              <a:rPr lang="it-IT" smtClean="0"/>
              <a:t>‹N›</a:t>
            </a:fld>
            <a:endParaRPr lang="it-IT"/>
          </a:p>
        </p:txBody>
      </p:sp>
    </p:spTree>
    <p:extLst>
      <p:ext uri="{BB962C8B-B14F-4D97-AF65-F5344CB8AC3E}">
        <p14:creationId xmlns:p14="http://schemas.microsoft.com/office/powerpoint/2010/main" val="3231442027"/>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41268614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Tree>
    <p:extLst>
      <p:ext uri="{BB962C8B-B14F-4D97-AF65-F5344CB8AC3E}">
        <p14:creationId xmlns:p14="http://schemas.microsoft.com/office/powerpoint/2010/main" val="4745085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Tree>
    <p:extLst>
      <p:ext uri="{BB962C8B-B14F-4D97-AF65-F5344CB8AC3E}">
        <p14:creationId xmlns:p14="http://schemas.microsoft.com/office/powerpoint/2010/main" val="12582622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Tree>
    <p:extLst>
      <p:ext uri="{BB962C8B-B14F-4D97-AF65-F5344CB8AC3E}">
        <p14:creationId xmlns:p14="http://schemas.microsoft.com/office/powerpoint/2010/main" val="17688647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3169903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30033602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35281162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Tree>
    <p:extLst>
      <p:ext uri="{BB962C8B-B14F-4D97-AF65-F5344CB8AC3E}">
        <p14:creationId xmlns:p14="http://schemas.microsoft.com/office/powerpoint/2010/main" val="33518294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Tree>
    <p:extLst>
      <p:ext uri="{BB962C8B-B14F-4D97-AF65-F5344CB8AC3E}">
        <p14:creationId xmlns:p14="http://schemas.microsoft.com/office/powerpoint/2010/main" val="2332918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Tree>
    <p:extLst>
      <p:ext uri="{BB962C8B-B14F-4D97-AF65-F5344CB8AC3E}">
        <p14:creationId xmlns:p14="http://schemas.microsoft.com/office/powerpoint/2010/main" val="13203978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Tree>
    <p:extLst>
      <p:ext uri="{BB962C8B-B14F-4D97-AF65-F5344CB8AC3E}">
        <p14:creationId xmlns:p14="http://schemas.microsoft.com/office/powerpoint/2010/main" val="7439740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Tree>
    <p:extLst>
      <p:ext uri="{BB962C8B-B14F-4D97-AF65-F5344CB8AC3E}">
        <p14:creationId xmlns:p14="http://schemas.microsoft.com/office/powerpoint/2010/main" val="18637936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Tree>
    <p:extLst>
      <p:ext uri="{BB962C8B-B14F-4D97-AF65-F5344CB8AC3E}">
        <p14:creationId xmlns:p14="http://schemas.microsoft.com/office/powerpoint/2010/main" val="35479853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Tree>
    <p:extLst>
      <p:ext uri="{BB962C8B-B14F-4D97-AF65-F5344CB8AC3E}">
        <p14:creationId xmlns:p14="http://schemas.microsoft.com/office/powerpoint/2010/main" val="1489509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Tree>
    <p:extLst>
      <p:ext uri="{BB962C8B-B14F-4D97-AF65-F5344CB8AC3E}">
        <p14:creationId xmlns:p14="http://schemas.microsoft.com/office/powerpoint/2010/main" val="4631774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Tree>
    <p:extLst>
      <p:ext uri="{BB962C8B-B14F-4D97-AF65-F5344CB8AC3E}">
        <p14:creationId xmlns:p14="http://schemas.microsoft.com/office/powerpoint/2010/main" val="873487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Tree>
    <p:extLst>
      <p:ext uri="{BB962C8B-B14F-4D97-AF65-F5344CB8AC3E}">
        <p14:creationId xmlns:p14="http://schemas.microsoft.com/office/powerpoint/2010/main" val="25243611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Tree>
    <p:extLst>
      <p:ext uri="{BB962C8B-B14F-4D97-AF65-F5344CB8AC3E}">
        <p14:creationId xmlns:p14="http://schemas.microsoft.com/office/powerpoint/2010/main" val="3206784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Tree>
    <p:extLst>
      <p:ext uri="{BB962C8B-B14F-4D97-AF65-F5344CB8AC3E}">
        <p14:creationId xmlns:p14="http://schemas.microsoft.com/office/powerpoint/2010/main" val="23237251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Tree>
    <p:extLst>
      <p:ext uri="{BB962C8B-B14F-4D97-AF65-F5344CB8AC3E}">
        <p14:creationId xmlns:p14="http://schemas.microsoft.com/office/powerpoint/2010/main" val="28053759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Tree>
    <p:extLst>
      <p:ext uri="{BB962C8B-B14F-4D97-AF65-F5344CB8AC3E}">
        <p14:creationId xmlns:p14="http://schemas.microsoft.com/office/powerpoint/2010/main" val="512724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52DA413-366D-E94B-8021-71118818D3C2}"/>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45E0E44E-CF13-ADA5-1CF4-478421EF80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D3C6C9B5-D3B7-0A7C-6BCA-23B610D06B5F}"/>
              </a:ext>
            </a:extLst>
          </p:cNvPr>
          <p:cNvSpPr>
            <a:spLocks noGrp="1"/>
          </p:cNvSpPr>
          <p:nvPr>
            <p:ph type="dt" sz="half" idx="10"/>
          </p:nvPr>
        </p:nvSpPr>
        <p:spPr/>
        <p:txBody>
          <a:bodyPr/>
          <a:lstStyle/>
          <a:p>
            <a:fld id="{EFD17BB8-5156-414D-9627-AF855A85DFFA}" type="datetimeFigureOut">
              <a:rPr lang="it-IT" smtClean="0"/>
              <a:t>24/05/2025</a:t>
            </a:fld>
            <a:endParaRPr lang="it-IT"/>
          </a:p>
        </p:txBody>
      </p:sp>
      <p:sp>
        <p:nvSpPr>
          <p:cNvPr id="5" name="Segnaposto piè di pagina 4">
            <a:extLst>
              <a:ext uri="{FF2B5EF4-FFF2-40B4-BE49-F238E27FC236}">
                <a16:creationId xmlns:a16="http://schemas.microsoft.com/office/drawing/2014/main" id="{B52316E8-D038-4E7A-71B8-4CA8AA17DBC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88260E8-D425-1869-1717-3C4E2BC6C80B}"/>
              </a:ext>
            </a:extLst>
          </p:cNvPr>
          <p:cNvSpPr>
            <a:spLocks noGrp="1"/>
          </p:cNvSpPr>
          <p:nvPr>
            <p:ph type="sldNum" sz="quarter" idx="12"/>
          </p:nvPr>
        </p:nvSpPr>
        <p:spPr/>
        <p:txBody>
          <a:bodyPr/>
          <a:lstStyle/>
          <a:p>
            <a:fld id="{C6AB645C-BD35-4B53-A3A2-ADA9BD037866}" type="slidenum">
              <a:rPr lang="it-IT" smtClean="0"/>
              <a:t>‹N›</a:t>
            </a:fld>
            <a:endParaRPr lang="it-IT"/>
          </a:p>
        </p:txBody>
      </p:sp>
    </p:spTree>
    <p:extLst>
      <p:ext uri="{BB962C8B-B14F-4D97-AF65-F5344CB8AC3E}">
        <p14:creationId xmlns:p14="http://schemas.microsoft.com/office/powerpoint/2010/main" val="2176401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FE48048-F344-8D1E-1066-F18A042C2A0D}"/>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C6AAD436-BD9D-0F8D-0F3C-DEDEAB64D1E2}"/>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B020C57-A4F4-85BD-BF8D-44C796328B7F}"/>
              </a:ext>
            </a:extLst>
          </p:cNvPr>
          <p:cNvSpPr>
            <a:spLocks noGrp="1"/>
          </p:cNvSpPr>
          <p:nvPr>
            <p:ph type="dt" sz="half" idx="10"/>
          </p:nvPr>
        </p:nvSpPr>
        <p:spPr/>
        <p:txBody>
          <a:bodyPr/>
          <a:lstStyle/>
          <a:p>
            <a:fld id="{EFD17BB8-5156-414D-9627-AF855A85DFFA}" type="datetimeFigureOut">
              <a:rPr lang="it-IT" smtClean="0"/>
              <a:t>24/05/2025</a:t>
            </a:fld>
            <a:endParaRPr lang="it-IT"/>
          </a:p>
        </p:txBody>
      </p:sp>
      <p:sp>
        <p:nvSpPr>
          <p:cNvPr id="5" name="Segnaposto piè di pagina 4">
            <a:extLst>
              <a:ext uri="{FF2B5EF4-FFF2-40B4-BE49-F238E27FC236}">
                <a16:creationId xmlns:a16="http://schemas.microsoft.com/office/drawing/2014/main" id="{4B8FEE25-FD60-C748-9ED5-C0BE792C82A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49813FE4-A4F9-74E7-D308-C2D613E81BEB}"/>
              </a:ext>
            </a:extLst>
          </p:cNvPr>
          <p:cNvSpPr>
            <a:spLocks noGrp="1"/>
          </p:cNvSpPr>
          <p:nvPr>
            <p:ph type="sldNum" sz="quarter" idx="12"/>
          </p:nvPr>
        </p:nvSpPr>
        <p:spPr/>
        <p:txBody>
          <a:bodyPr/>
          <a:lstStyle/>
          <a:p>
            <a:fld id="{C6AB645C-BD35-4B53-A3A2-ADA9BD037866}" type="slidenum">
              <a:rPr lang="it-IT" smtClean="0"/>
              <a:t>‹N›</a:t>
            </a:fld>
            <a:endParaRPr lang="it-IT"/>
          </a:p>
        </p:txBody>
      </p:sp>
    </p:spTree>
    <p:extLst>
      <p:ext uri="{BB962C8B-B14F-4D97-AF65-F5344CB8AC3E}">
        <p14:creationId xmlns:p14="http://schemas.microsoft.com/office/powerpoint/2010/main" val="3532109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76601FDB-E64F-C195-C9C7-C18893E75639}"/>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2E47DE12-6395-8D8B-EA87-748D1E163BDC}"/>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91E2D5C-7FE5-CB09-D81E-63840BF4CB27}"/>
              </a:ext>
            </a:extLst>
          </p:cNvPr>
          <p:cNvSpPr>
            <a:spLocks noGrp="1"/>
          </p:cNvSpPr>
          <p:nvPr>
            <p:ph type="dt" sz="half" idx="10"/>
          </p:nvPr>
        </p:nvSpPr>
        <p:spPr/>
        <p:txBody>
          <a:bodyPr/>
          <a:lstStyle/>
          <a:p>
            <a:fld id="{EFD17BB8-5156-414D-9627-AF855A85DFFA}" type="datetimeFigureOut">
              <a:rPr lang="it-IT" smtClean="0"/>
              <a:t>24/05/2025</a:t>
            </a:fld>
            <a:endParaRPr lang="it-IT"/>
          </a:p>
        </p:txBody>
      </p:sp>
      <p:sp>
        <p:nvSpPr>
          <p:cNvPr id="5" name="Segnaposto piè di pagina 4">
            <a:extLst>
              <a:ext uri="{FF2B5EF4-FFF2-40B4-BE49-F238E27FC236}">
                <a16:creationId xmlns:a16="http://schemas.microsoft.com/office/drawing/2014/main" id="{35962F4A-0463-FB3D-A220-AB328A916F6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D2684E1-0635-AAF2-83F5-CFFFDA7A1C9E}"/>
              </a:ext>
            </a:extLst>
          </p:cNvPr>
          <p:cNvSpPr>
            <a:spLocks noGrp="1"/>
          </p:cNvSpPr>
          <p:nvPr>
            <p:ph type="sldNum" sz="quarter" idx="12"/>
          </p:nvPr>
        </p:nvSpPr>
        <p:spPr/>
        <p:txBody>
          <a:bodyPr/>
          <a:lstStyle/>
          <a:p>
            <a:fld id="{C6AB645C-BD35-4B53-A3A2-ADA9BD037866}" type="slidenum">
              <a:rPr lang="it-IT" smtClean="0"/>
              <a:t>‹N›</a:t>
            </a:fld>
            <a:endParaRPr lang="it-IT"/>
          </a:p>
        </p:txBody>
      </p:sp>
    </p:spTree>
    <p:extLst>
      <p:ext uri="{BB962C8B-B14F-4D97-AF65-F5344CB8AC3E}">
        <p14:creationId xmlns:p14="http://schemas.microsoft.com/office/powerpoint/2010/main" val="1998570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E00B60-AC1B-451F-A1BB-FC2CF61810A2}"/>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EB1499AC-D03E-A127-4859-43FE7C2F2E3B}"/>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1DD77E4-54E4-F5FD-5E0E-E26872B811BD}"/>
              </a:ext>
            </a:extLst>
          </p:cNvPr>
          <p:cNvSpPr>
            <a:spLocks noGrp="1"/>
          </p:cNvSpPr>
          <p:nvPr>
            <p:ph type="dt" sz="half" idx="10"/>
          </p:nvPr>
        </p:nvSpPr>
        <p:spPr/>
        <p:txBody>
          <a:bodyPr/>
          <a:lstStyle/>
          <a:p>
            <a:fld id="{EFD17BB8-5156-414D-9627-AF855A85DFFA}" type="datetimeFigureOut">
              <a:rPr lang="it-IT" smtClean="0"/>
              <a:t>24/05/2025</a:t>
            </a:fld>
            <a:endParaRPr lang="it-IT"/>
          </a:p>
        </p:txBody>
      </p:sp>
      <p:sp>
        <p:nvSpPr>
          <p:cNvPr id="5" name="Segnaposto piè di pagina 4">
            <a:extLst>
              <a:ext uri="{FF2B5EF4-FFF2-40B4-BE49-F238E27FC236}">
                <a16:creationId xmlns:a16="http://schemas.microsoft.com/office/drawing/2014/main" id="{8DF52103-3AB7-7619-F2DC-89E850E48E9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DFFE7C8-6D09-80A5-A988-6DE5E7BA4C0D}"/>
              </a:ext>
            </a:extLst>
          </p:cNvPr>
          <p:cNvSpPr>
            <a:spLocks noGrp="1"/>
          </p:cNvSpPr>
          <p:nvPr>
            <p:ph type="sldNum" sz="quarter" idx="12"/>
          </p:nvPr>
        </p:nvSpPr>
        <p:spPr/>
        <p:txBody>
          <a:bodyPr/>
          <a:lstStyle/>
          <a:p>
            <a:fld id="{C6AB645C-BD35-4B53-A3A2-ADA9BD037866}" type="slidenum">
              <a:rPr lang="it-IT" smtClean="0"/>
              <a:t>‹N›</a:t>
            </a:fld>
            <a:endParaRPr lang="it-IT"/>
          </a:p>
        </p:txBody>
      </p:sp>
    </p:spTree>
    <p:extLst>
      <p:ext uri="{BB962C8B-B14F-4D97-AF65-F5344CB8AC3E}">
        <p14:creationId xmlns:p14="http://schemas.microsoft.com/office/powerpoint/2010/main" val="2138952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561A155-132B-8B96-3A30-B8B3BAF0B213}"/>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874712E7-FA24-5FF0-06C5-BCFEFBDB24D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39C8DF58-3BBC-3493-3D63-25B95D34F446}"/>
              </a:ext>
            </a:extLst>
          </p:cNvPr>
          <p:cNvSpPr>
            <a:spLocks noGrp="1"/>
          </p:cNvSpPr>
          <p:nvPr>
            <p:ph type="dt" sz="half" idx="10"/>
          </p:nvPr>
        </p:nvSpPr>
        <p:spPr/>
        <p:txBody>
          <a:bodyPr/>
          <a:lstStyle/>
          <a:p>
            <a:fld id="{EFD17BB8-5156-414D-9627-AF855A85DFFA}" type="datetimeFigureOut">
              <a:rPr lang="it-IT" smtClean="0"/>
              <a:t>24/05/2025</a:t>
            </a:fld>
            <a:endParaRPr lang="it-IT"/>
          </a:p>
        </p:txBody>
      </p:sp>
      <p:sp>
        <p:nvSpPr>
          <p:cNvPr id="5" name="Segnaposto piè di pagina 4">
            <a:extLst>
              <a:ext uri="{FF2B5EF4-FFF2-40B4-BE49-F238E27FC236}">
                <a16:creationId xmlns:a16="http://schemas.microsoft.com/office/drawing/2014/main" id="{05BDDB27-C231-4008-F0CE-6CA85C39287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99A6640-14AE-7427-E46E-FC6EB48BEA39}"/>
              </a:ext>
            </a:extLst>
          </p:cNvPr>
          <p:cNvSpPr>
            <a:spLocks noGrp="1"/>
          </p:cNvSpPr>
          <p:nvPr>
            <p:ph type="sldNum" sz="quarter" idx="12"/>
          </p:nvPr>
        </p:nvSpPr>
        <p:spPr/>
        <p:txBody>
          <a:bodyPr/>
          <a:lstStyle/>
          <a:p>
            <a:fld id="{C6AB645C-BD35-4B53-A3A2-ADA9BD037866}" type="slidenum">
              <a:rPr lang="it-IT" smtClean="0"/>
              <a:t>‹N›</a:t>
            </a:fld>
            <a:endParaRPr lang="it-IT"/>
          </a:p>
        </p:txBody>
      </p:sp>
    </p:spTree>
    <p:extLst>
      <p:ext uri="{BB962C8B-B14F-4D97-AF65-F5344CB8AC3E}">
        <p14:creationId xmlns:p14="http://schemas.microsoft.com/office/powerpoint/2010/main" val="2844667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52451F7-048D-6BC8-0836-C287DCD89EAE}"/>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B518E5EF-ADE5-F060-5606-6214598758FA}"/>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177F5889-7166-DE4E-8A39-F24DE50CF40D}"/>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926BA965-330A-A6D0-3EFD-863E341D3F32}"/>
              </a:ext>
            </a:extLst>
          </p:cNvPr>
          <p:cNvSpPr>
            <a:spLocks noGrp="1"/>
          </p:cNvSpPr>
          <p:nvPr>
            <p:ph type="dt" sz="half" idx="10"/>
          </p:nvPr>
        </p:nvSpPr>
        <p:spPr/>
        <p:txBody>
          <a:bodyPr/>
          <a:lstStyle/>
          <a:p>
            <a:fld id="{EFD17BB8-5156-414D-9627-AF855A85DFFA}" type="datetimeFigureOut">
              <a:rPr lang="it-IT" smtClean="0"/>
              <a:t>24/05/2025</a:t>
            </a:fld>
            <a:endParaRPr lang="it-IT"/>
          </a:p>
        </p:txBody>
      </p:sp>
      <p:sp>
        <p:nvSpPr>
          <p:cNvPr id="6" name="Segnaposto piè di pagina 5">
            <a:extLst>
              <a:ext uri="{FF2B5EF4-FFF2-40B4-BE49-F238E27FC236}">
                <a16:creationId xmlns:a16="http://schemas.microsoft.com/office/drawing/2014/main" id="{02053238-25D9-4F4C-4CD4-E65409C558F6}"/>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B6D831F5-06FA-59A2-E807-889663770BEC}"/>
              </a:ext>
            </a:extLst>
          </p:cNvPr>
          <p:cNvSpPr>
            <a:spLocks noGrp="1"/>
          </p:cNvSpPr>
          <p:nvPr>
            <p:ph type="sldNum" sz="quarter" idx="12"/>
          </p:nvPr>
        </p:nvSpPr>
        <p:spPr/>
        <p:txBody>
          <a:bodyPr/>
          <a:lstStyle/>
          <a:p>
            <a:fld id="{C6AB645C-BD35-4B53-A3A2-ADA9BD037866}" type="slidenum">
              <a:rPr lang="it-IT" smtClean="0"/>
              <a:t>‹N›</a:t>
            </a:fld>
            <a:endParaRPr lang="it-IT"/>
          </a:p>
        </p:txBody>
      </p:sp>
    </p:spTree>
    <p:extLst>
      <p:ext uri="{BB962C8B-B14F-4D97-AF65-F5344CB8AC3E}">
        <p14:creationId xmlns:p14="http://schemas.microsoft.com/office/powerpoint/2010/main" val="40559907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492ECCA-D7A6-1454-25D9-D888A37043F2}"/>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C87B805E-74D4-420F-E9A4-7DAA13D3541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7D574CDB-BC45-D9F3-A5AF-C96F59B73363}"/>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0D09DC5B-70C5-A7F8-0D39-8BC7DF195D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3C588BD9-4056-547A-08C7-0F839EE29F87}"/>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7A214B8A-82EF-9255-0D60-4A216FEE695C}"/>
              </a:ext>
            </a:extLst>
          </p:cNvPr>
          <p:cNvSpPr>
            <a:spLocks noGrp="1"/>
          </p:cNvSpPr>
          <p:nvPr>
            <p:ph type="dt" sz="half" idx="10"/>
          </p:nvPr>
        </p:nvSpPr>
        <p:spPr/>
        <p:txBody>
          <a:bodyPr/>
          <a:lstStyle/>
          <a:p>
            <a:fld id="{EFD17BB8-5156-414D-9627-AF855A85DFFA}" type="datetimeFigureOut">
              <a:rPr lang="it-IT" smtClean="0"/>
              <a:t>24/05/2025</a:t>
            </a:fld>
            <a:endParaRPr lang="it-IT"/>
          </a:p>
        </p:txBody>
      </p:sp>
      <p:sp>
        <p:nvSpPr>
          <p:cNvPr id="8" name="Segnaposto piè di pagina 7">
            <a:extLst>
              <a:ext uri="{FF2B5EF4-FFF2-40B4-BE49-F238E27FC236}">
                <a16:creationId xmlns:a16="http://schemas.microsoft.com/office/drawing/2014/main" id="{85AF4AEB-545D-D55D-3C52-AA06364DBF5C}"/>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2C50E2BB-35B4-68DE-2DDC-BE27D7AA2E59}"/>
              </a:ext>
            </a:extLst>
          </p:cNvPr>
          <p:cNvSpPr>
            <a:spLocks noGrp="1"/>
          </p:cNvSpPr>
          <p:nvPr>
            <p:ph type="sldNum" sz="quarter" idx="12"/>
          </p:nvPr>
        </p:nvSpPr>
        <p:spPr/>
        <p:txBody>
          <a:bodyPr/>
          <a:lstStyle/>
          <a:p>
            <a:fld id="{C6AB645C-BD35-4B53-A3A2-ADA9BD037866}" type="slidenum">
              <a:rPr lang="it-IT" smtClean="0"/>
              <a:t>‹N›</a:t>
            </a:fld>
            <a:endParaRPr lang="it-IT"/>
          </a:p>
        </p:txBody>
      </p:sp>
    </p:spTree>
    <p:extLst>
      <p:ext uri="{BB962C8B-B14F-4D97-AF65-F5344CB8AC3E}">
        <p14:creationId xmlns:p14="http://schemas.microsoft.com/office/powerpoint/2010/main" val="12722122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9699084-30C6-EC65-9B14-E2E709867E1E}"/>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D71D7E9D-A023-73E4-9DBC-D8B801F107D0}"/>
              </a:ext>
            </a:extLst>
          </p:cNvPr>
          <p:cNvSpPr>
            <a:spLocks noGrp="1"/>
          </p:cNvSpPr>
          <p:nvPr>
            <p:ph type="dt" sz="half" idx="10"/>
          </p:nvPr>
        </p:nvSpPr>
        <p:spPr/>
        <p:txBody>
          <a:bodyPr/>
          <a:lstStyle/>
          <a:p>
            <a:fld id="{EFD17BB8-5156-414D-9627-AF855A85DFFA}" type="datetimeFigureOut">
              <a:rPr lang="it-IT" smtClean="0"/>
              <a:t>24/05/2025</a:t>
            </a:fld>
            <a:endParaRPr lang="it-IT"/>
          </a:p>
        </p:txBody>
      </p:sp>
      <p:sp>
        <p:nvSpPr>
          <p:cNvPr id="4" name="Segnaposto piè di pagina 3">
            <a:extLst>
              <a:ext uri="{FF2B5EF4-FFF2-40B4-BE49-F238E27FC236}">
                <a16:creationId xmlns:a16="http://schemas.microsoft.com/office/drawing/2014/main" id="{E74ADA50-45B2-27F1-E2D5-EEF46A1207F8}"/>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ABC62E0F-A668-9BD9-8A64-616239E0049E}"/>
              </a:ext>
            </a:extLst>
          </p:cNvPr>
          <p:cNvSpPr>
            <a:spLocks noGrp="1"/>
          </p:cNvSpPr>
          <p:nvPr>
            <p:ph type="sldNum" sz="quarter" idx="12"/>
          </p:nvPr>
        </p:nvSpPr>
        <p:spPr/>
        <p:txBody>
          <a:bodyPr/>
          <a:lstStyle/>
          <a:p>
            <a:fld id="{C6AB645C-BD35-4B53-A3A2-ADA9BD037866}" type="slidenum">
              <a:rPr lang="it-IT" smtClean="0"/>
              <a:t>‹N›</a:t>
            </a:fld>
            <a:endParaRPr lang="it-IT"/>
          </a:p>
        </p:txBody>
      </p:sp>
    </p:spTree>
    <p:extLst>
      <p:ext uri="{BB962C8B-B14F-4D97-AF65-F5344CB8AC3E}">
        <p14:creationId xmlns:p14="http://schemas.microsoft.com/office/powerpoint/2010/main" val="25208884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2C644FD9-F4A5-CB79-5FC1-78B3ADBAF547}"/>
              </a:ext>
            </a:extLst>
          </p:cNvPr>
          <p:cNvSpPr>
            <a:spLocks noGrp="1"/>
          </p:cNvSpPr>
          <p:nvPr>
            <p:ph type="dt" sz="half" idx="10"/>
          </p:nvPr>
        </p:nvSpPr>
        <p:spPr/>
        <p:txBody>
          <a:bodyPr/>
          <a:lstStyle/>
          <a:p>
            <a:fld id="{EFD17BB8-5156-414D-9627-AF855A85DFFA}" type="datetimeFigureOut">
              <a:rPr lang="it-IT" smtClean="0"/>
              <a:t>24/05/2025</a:t>
            </a:fld>
            <a:endParaRPr lang="it-IT"/>
          </a:p>
        </p:txBody>
      </p:sp>
      <p:sp>
        <p:nvSpPr>
          <p:cNvPr id="3" name="Segnaposto piè di pagina 2">
            <a:extLst>
              <a:ext uri="{FF2B5EF4-FFF2-40B4-BE49-F238E27FC236}">
                <a16:creationId xmlns:a16="http://schemas.microsoft.com/office/drawing/2014/main" id="{4999D325-CEFA-F00D-EFC7-FD2A3CA860DA}"/>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D6A6BCB9-4E42-4399-F123-3DC92B658F31}"/>
              </a:ext>
            </a:extLst>
          </p:cNvPr>
          <p:cNvSpPr>
            <a:spLocks noGrp="1"/>
          </p:cNvSpPr>
          <p:nvPr>
            <p:ph type="sldNum" sz="quarter" idx="12"/>
          </p:nvPr>
        </p:nvSpPr>
        <p:spPr/>
        <p:txBody>
          <a:bodyPr/>
          <a:lstStyle/>
          <a:p>
            <a:fld id="{C6AB645C-BD35-4B53-A3A2-ADA9BD037866}" type="slidenum">
              <a:rPr lang="it-IT" smtClean="0"/>
              <a:t>‹N›</a:t>
            </a:fld>
            <a:endParaRPr lang="it-IT"/>
          </a:p>
        </p:txBody>
      </p:sp>
    </p:spTree>
    <p:extLst>
      <p:ext uri="{BB962C8B-B14F-4D97-AF65-F5344CB8AC3E}">
        <p14:creationId xmlns:p14="http://schemas.microsoft.com/office/powerpoint/2010/main" val="16405263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E5B408F-D870-8E46-AEB0-69AAE637192F}"/>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B61FB234-F1E9-577C-27AC-C943A76B6E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0E6D2E4A-8269-3D59-1CE8-7FE0699FD7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DF93BC70-3ADB-7E43-2D7D-25473CD82656}"/>
              </a:ext>
            </a:extLst>
          </p:cNvPr>
          <p:cNvSpPr>
            <a:spLocks noGrp="1"/>
          </p:cNvSpPr>
          <p:nvPr>
            <p:ph type="dt" sz="half" idx="10"/>
          </p:nvPr>
        </p:nvSpPr>
        <p:spPr/>
        <p:txBody>
          <a:bodyPr/>
          <a:lstStyle/>
          <a:p>
            <a:fld id="{EFD17BB8-5156-414D-9627-AF855A85DFFA}" type="datetimeFigureOut">
              <a:rPr lang="it-IT" smtClean="0"/>
              <a:t>24/05/2025</a:t>
            </a:fld>
            <a:endParaRPr lang="it-IT"/>
          </a:p>
        </p:txBody>
      </p:sp>
      <p:sp>
        <p:nvSpPr>
          <p:cNvPr id="6" name="Segnaposto piè di pagina 5">
            <a:extLst>
              <a:ext uri="{FF2B5EF4-FFF2-40B4-BE49-F238E27FC236}">
                <a16:creationId xmlns:a16="http://schemas.microsoft.com/office/drawing/2014/main" id="{A0C80B0A-5620-2318-1F06-D5EEB0A47136}"/>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E322E45C-A290-DDB9-C61A-3499B2B51671}"/>
              </a:ext>
            </a:extLst>
          </p:cNvPr>
          <p:cNvSpPr>
            <a:spLocks noGrp="1"/>
          </p:cNvSpPr>
          <p:nvPr>
            <p:ph type="sldNum" sz="quarter" idx="12"/>
          </p:nvPr>
        </p:nvSpPr>
        <p:spPr/>
        <p:txBody>
          <a:bodyPr/>
          <a:lstStyle/>
          <a:p>
            <a:fld id="{C6AB645C-BD35-4B53-A3A2-ADA9BD037866}" type="slidenum">
              <a:rPr lang="it-IT" smtClean="0"/>
              <a:t>‹N›</a:t>
            </a:fld>
            <a:endParaRPr lang="it-IT"/>
          </a:p>
        </p:txBody>
      </p:sp>
    </p:spTree>
    <p:extLst>
      <p:ext uri="{BB962C8B-B14F-4D97-AF65-F5344CB8AC3E}">
        <p14:creationId xmlns:p14="http://schemas.microsoft.com/office/powerpoint/2010/main" val="17383625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5842CBF-4F79-CDE7-AD49-ABB0789F560F}"/>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57D36A45-7434-E5EA-7EBD-453F1E6706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25D0290C-7609-D128-2EC6-A2819E364C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FE979832-8599-BB13-84A1-EE25FA192DE9}"/>
              </a:ext>
            </a:extLst>
          </p:cNvPr>
          <p:cNvSpPr>
            <a:spLocks noGrp="1"/>
          </p:cNvSpPr>
          <p:nvPr>
            <p:ph type="dt" sz="half" idx="10"/>
          </p:nvPr>
        </p:nvSpPr>
        <p:spPr/>
        <p:txBody>
          <a:bodyPr/>
          <a:lstStyle/>
          <a:p>
            <a:fld id="{EFD17BB8-5156-414D-9627-AF855A85DFFA}" type="datetimeFigureOut">
              <a:rPr lang="it-IT" smtClean="0"/>
              <a:t>24/05/2025</a:t>
            </a:fld>
            <a:endParaRPr lang="it-IT"/>
          </a:p>
        </p:txBody>
      </p:sp>
      <p:sp>
        <p:nvSpPr>
          <p:cNvPr id="6" name="Segnaposto piè di pagina 5">
            <a:extLst>
              <a:ext uri="{FF2B5EF4-FFF2-40B4-BE49-F238E27FC236}">
                <a16:creationId xmlns:a16="http://schemas.microsoft.com/office/drawing/2014/main" id="{90B461D4-F1F9-117E-29ED-6234A05C6D5F}"/>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204BAD93-0605-8C9C-8AFC-0AAA2064B559}"/>
              </a:ext>
            </a:extLst>
          </p:cNvPr>
          <p:cNvSpPr>
            <a:spLocks noGrp="1"/>
          </p:cNvSpPr>
          <p:nvPr>
            <p:ph type="sldNum" sz="quarter" idx="12"/>
          </p:nvPr>
        </p:nvSpPr>
        <p:spPr/>
        <p:txBody>
          <a:bodyPr/>
          <a:lstStyle/>
          <a:p>
            <a:fld id="{C6AB645C-BD35-4B53-A3A2-ADA9BD037866}" type="slidenum">
              <a:rPr lang="it-IT" smtClean="0"/>
              <a:t>‹N›</a:t>
            </a:fld>
            <a:endParaRPr lang="it-IT"/>
          </a:p>
        </p:txBody>
      </p:sp>
    </p:spTree>
    <p:extLst>
      <p:ext uri="{BB962C8B-B14F-4D97-AF65-F5344CB8AC3E}">
        <p14:creationId xmlns:p14="http://schemas.microsoft.com/office/powerpoint/2010/main" val="30250047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321982AA-800B-7C59-EDBF-196F49FBA8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14D97676-3E38-33EC-6644-360961A719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5228577-C200-5D78-E685-928934CD20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FD17BB8-5156-414D-9627-AF855A85DFFA}" type="datetimeFigureOut">
              <a:rPr lang="it-IT" smtClean="0"/>
              <a:t>24/05/2025</a:t>
            </a:fld>
            <a:endParaRPr lang="it-IT"/>
          </a:p>
        </p:txBody>
      </p:sp>
      <p:sp>
        <p:nvSpPr>
          <p:cNvPr id="5" name="Segnaposto piè di pagina 4">
            <a:extLst>
              <a:ext uri="{FF2B5EF4-FFF2-40B4-BE49-F238E27FC236}">
                <a16:creationId xmlns:a16="http://schemas.microsoft.com/office/drawing/2014/main" id="{1A88549C-82DE-9924-6B7F-9365C76449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it-IT"/>
          </a:p>
        </p:txBody>
      </p:sp>
      <p:sp>
        <p:nvSpPr>
          <p:cNvPr id="6" name="Segnaposto numero diapositiva 5">
            <a:extLst>
              <a:ext uri="{FF2B5EF4-FFF2-40B4-BE49-F238E27FC236}">
                <a16:creationId xmlns:a16="http://schemas.microsoft.com/office/drawing/2014/main" id="{5AE2BC09-650F-E220-79E0-F2D9E644F1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6AB645C-BD35-4B53-A3A2-ADA9BD037866}" type="slidenum">
              <a:rPr lang="it-IT" smtClean="0"/>
              <a:t>‹N›</a:t>
            </a:fld>
            <a:endParaRPr lang="it-IT"/>
          </a:p>
        </p:txBody>
      </p:sp>
    </p:spTree>
    <p:extLst>
      <p:ext uri="{BB962C8B-B14F-4D97-AF65-F5344CB8AC3E}">
        <p14:creationId xmlns:p14="http://schemas.microsoft.com/office/powerpoint/2010/main" val="25369926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4" descr="Immagine che contiene Viso umano, vestiti, persona, dipinto&#10;&#10;Descrizione generata automaticamente">
            <a:extLst>
              <a:ext uri="{FF2B5EF4-FFF2-40B4-BE49-F238E27FC236}">
                <a16:creationId xmlns:a16="http://schemas.microsoft.com/office/drawing/2014/main" id="{E22F36A3-32C6-E4DF-7011-3C7F8E33E08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t="3342" b="43466"/>
          <a:stretch/>
        </p:blipFill>
        <p:spPr>
          <a:xfrm>
            <a:off x="-1" y="10"/>
            <a:ext cx="10450287" cy="7108400"/>
          </a:xfrm>
          <a:prstGeom prst="rect">
            <a:avLst/>
          </a:prstGeom>
        </p:spPr>
      </p:pic>
      <p:sp>
        <p:nvSpPr>
          <p:cNvPr id="17" name="Rectangle 1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09E020B8-D51D-8CE8-ACD9-C1E3CFA820D3}"/>
              </a:ext>
            </a:extLst>
          </p:cNvPr>
          <p:cNvSpPr>
            <a:spLocks noGrp="1"/>
          </p:cNvSpPr>
          <p:nvPr>
            <p:ph type="title"/>
          </p:nvPr>
        </p:nvSpPr>
        <p:spPr>
          <a:xfrm>
            <a:off x="6947065" y="783772"/>
            <a:ext cx="4406734" cy="6074228"/>
          </a:xfrm>
        </p:spPr>
        <p:txBody>
          <a:bodyPr>
            <a:normAutofit/>
          </a:bodyPr>
          <a:lstStyle/>
          <a:p>
            <a:pPr algn="ctr">
              <a:lnSpc>
                <a:spcPct val="100000"/>
              </a:lnSpc>
            </a:pPr>
            <a:br>
              <a:rPr lang="it-IT" sz="5400" dirty="0">
                <a:latin typeface="Ananda" pitchFamily="2" charset="0"/>
              </a:rPr>
            </a:br>
            <a:br>
              <a:rPr lang="it-IT" sz="5400" dirty="0">
                <a:latin typeface="Ananda" pitchFamily="2" charset="0"/>
              </a:rPr>
            </a:br>
            <a:r>
              <a:rPr lang="it-IT" sz="5400" dirty="0">
                <a:latin typeface="Ananda" pitchFamily="2" charset="0"/>
              </a:rPr>
              <a:t>Le virtù nella vita di Madre Antonia</a:t>
            </a:r>
            <a:br>
              <a:rPr lang="it-IT" sz="5400" dirty="0">
                <a:latin typeface="Ananda" pitchFamily="2" charset="0"/>
              </a:rPr>
            </a:br>
            <a:br>
              <a:rPr lang="it-IT" sz="5400">
                <a:latin typeface="Ananda" pitchFamily="2" charset="0"/>
              </a:rPr>
            </a:br>
            <a:r>
              <a:rPr lang="it-IT" sz="2000">
                <a:latin typeface="Ananda" pitchFamily="2" charset="0"/>
              </a:rPr>
              <a:t>a </a:t>
            </a:r>
            <a:r>
              <a:rPr lang="it-IT" sz="2000" dirty="0">
                <a:latin typeface="Ananda" pitchFamily="2" charset="0"/>
              </a:rPr>
              <a:t>cura di sr Raffaella Giudici</a:t>
            </a:r>
            <a:endParaRPr lang="it-IT" sz="5400" dirty="0">
              <a:latin typeface="Ananda" pitchFamily="2" charset="0"/>
            </a:endParaRPr>
          </a:p>
        </p:txBody>
      </p:sp>
      <p:sp>
        <p:nvSpPr>
          <p:cNvPr id="3" name="Segnaposto contenuto 2">
            <a:extLst>
              <a:ext uri="{FF2B5EF4-FFF2-40B4-BE49-F238E27FC236}">
                <a16:creationId xmlns:a16="http://schemas.microsoft.com/office/drawing/2014/main" id="{EE0D9941-5197-2685-97A4-08BFC0B4D2A3}"/>
              </a:ext>
            </a:extLst>
          </p:cNvPr>
          <p:cNvSpPr>
            <a:spLocks noGrp="1"/>
          </p:cNvSpPr>
          <p:nvPr>
            <p:ph idx="1"/>
          </p:nvPr>
        </p:nvSpPr>
        <p:spPr>
          <a:xfrm>
            <a:off x="-1" y="7109186"/>
            <a:ext cx="3822189" cy="45719"/>
          </a:xfrm>
        </p:spPr>
        <p:txBody>
          <a:bodyPr>
            <a:normAutofit fontScale="25000" lnSpcReduction="20000"/>
          </a:bodyPr>
          <a:lstStyle/>
          <a:p>
            <a:pPr marL="0" indent="0">
              <a:buNone/>
            </a:pPr>
            <a:endParaRPr lang="it-IT"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1764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magine 6">
            <a:extLst>
              <a:ext uri="{FF2B5EF4-FFF2-40B4-BE49-F238E27FC236}">
                <a16:creationId xmlns:a16="http://schemas.microsoft.com/office/drawing/2014/main" id="{B426A459-4B32-DE65-75DA-E5D0DBF00922}"/>
              </a:ext>
            </a:extLst>
          </p:cNvPr>
          <p:cNvPicPr>
            <a:picLocks noChangeAspect="1"/>
          </p:cNvPicPr>
          <p:nvPr/>
        </p:nvPicPr>
        <p:blipFill>
          <a:blip r:embed="rId3" cstate="print">
            <a:alphaModFix amt="50000"/>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b="12978"/>
          <a:stretch/>
        </p:blipFill>
        <p:spPr bwMode="auto">
          <a:xfrm>
            <a:off x="7240809" y="15443"/>
            <a:ext cx="4951191" cy="3511528"/>
          </a:xfrm>
          <a:prstGeom prst="rect">
            <a:avLst/>
          </a:prstGeom>
          <a:ln>
            <a:noFill/>
          </a:ln>
          <a:effectLst>
            <a:softEdge rad="112500"/>
          </a:effectLst>
        </p:spPr>
      </p:pic>
      <p:sp>
        <p:nvSpPr>
          <p:cNvPr id="36" name="Rectangle 3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390E5281-3CD8-77FE-A493-E0F0E0A3E212}"/>
              </a:ext>
            </a:extLst>
          </p:cNvPr>
          <p:cNvSpPr>
            <a:spLocks noGrp="1"/>
          </p:cNvSpPr>
          <p:nvPr>
            <p:ph type="title"/>
          </p:nvPr>
        </p:nvSpPr>
        <p:spPr>
          <a:xfrm>
            <a:off x="838200" y="641267"/>
            <a:ext cx="3822189" cy="985652"/>
          </a:xfrm>
        </p:spPr>
        <p:txBody>
          <a:bodyPr>
            <a:normAutofit/>
          </a:bodyPr>
          <a:lstStyle/>
          <a:p>
            <a:r>
              <a:rPr lang="it-IT" sz="4000" dirty="0">
                <a:solidFill>
                  <a:srgbClr val="C00000"/>
                </a:solidFill>
                <a:latin typeface="Ananda" pitchFamily="2" charset="0"/>
              </a:rPr>
              <a:t>       Carità</a:t>
            </a:r>
          </a:p>
        </p:txBody>
      </p:sp>
      <p:sp>
        <p:nvSpPr>
          <p:cNvPr id="3" name="Segnaposto contenuto 2">
            <a:extLst>
              <a:ext uri="{FF2B5EF4-FFF2-40B4-BE49-F238E27FC236}">
                <a16:creationId xmlns:a16="http://schemas.microsoft.com/office/drawing/2014/main" id="{C09A10F5-645E-1B1B-0787-2EE823FDFF9E}"/>
              </a:ext>
            </a:extLst>
          </p:cNvPr>
          <p:cNvSpPr>
            <a:spLocks noGrp="1"/>
          </p:cNvSpPr>
          <p:nvPr>
            <p:ph idx="1"/>
          </p:nvPr>
        </p:nvSpPr>
        <p:spPr>
          <a:xfrm>
            <a:off x="838200" y="1246908"/>
            <a:ext cx="10039597" cy="5611091"/>
          </a:xfrm>
        </p:spPr>
        <p:txBody>
          <a:bodyPr>
            <a:normAutofit/>
          </a:bodyPr>
          <a:lstStyle/>
          <a:p>
            <a:pPr marL="0" indent="0">
              <a:spcBef>
                <a:spcPts val="0"/>
              </a:spcBef>
              <a:buNone/>
            </a:pPr>
            <a:endParaRPr lang="it-IT" sz="2000" i="1" dirty="0">
              <a:latin typeface="Garamond" panose="02020404030301010803" pitchFamily="18" charset="0"/>
            </a:endParaRPr>
          </a:p>
          <a:p>
            <a:pPr marL="0" indent="0">
              <a:spcBef>
                <a:spcPts val="0"/>
              </a:spcBef>
              <a:buNone/>
            </a:pPr>
            <a:endParaRPr lang="it-IT" sz="2000" i="1" dirty="0">
              <a:latin typeface="Garamond" panose="02020404030301010803" pitchFamily="18" charset="0"/>
            </a:endParaRPr>
          </a:p>
          <a:p>
            <a:pPr marL="0" indent="0">
              <a:spcBef>
                <a:spcPts val="0"/>
              </a:spcBef>
              <a:buNone/>
            </a:pPr>
            <a:r>
              <a:rPr lang="it-IT" sz="2000" i="1" dirty="0">
                <a:latin typeface="Garamond" panose="02020404030301010803" pitchFamily="18" charset="0"/>
              </a:rPr>
              <a:t>La carità è la virtù teologale per la quale amiamo Dio sopra ogni cosa per se stesso e il </a:t>
            </a:r>
          </a:p>
          <a:p>
            <a:pPr marL="0" indent="0">
              <a:spcBef>
                <a:spcPts val="0"/>
              </a:spcBef>
              <a:buNone/>
            </a:pPr>
            <a:r>
              <a:rPr lang="it-IT" sz="2000" i="1" dirty="0">
                <a:latin typeface="Garamond" panose="02020404030301010803" pitchFamily="18" charset="0"/>
              </a:rPr>
              <a:t>nostro prossimo come noi stessi per amore di Dio </a:t>
            </a:r>
            <a:r>
              <a:rPr lang="it-IT" sz="1800" dirty="0">
                <a:latin typeface="Garamond" panose="02020404030301010803" pitchFamily="18" charset="0"/>
              </a:rPr>
              <a:t>(CCC 1822).</a:t>
            </a:r>
          </a:p>
          <a:p>
            <a:pPr marL="0" indent="0">
              <a:spcBef>
                <a:spcPts val="0"/>
              </a:spcBef>
              <a:buNone/>
            </a:pPr>
            <a:endParaRPr lang="it-IT" sz="2000" dirty="0">
              <a:latin typeface="Garamond" panose="02020404030301010803" pitchFamily="18" charset="0"/>
            </a:endParaRPr>
          </a:p>
          <a:p>
            <a:pPr marL="0" indent="0" algn="just">
              <a:lnSpc>
                <a:spcPct val="120000"/>
              </a:lnSpc>
              <a:spcBef>
                <a:spcPts val="0"/>
              </a:spcBef>
              <a:buNone/>
            </a:pPr>
            <a:r>
              <a:rPr lang="it-IT" sz="2000" dirty="0">
                <a:latin typeface="Garamond" panose="02020404030301010803" pitchFamily="18" charset="0"/>
              </a:rPr>
              <a:t>Antonia Maria Verna ha amato Dio con il cuore, con la mente, con la vita; </a:t>
            </a:r>
          </a:p>
          <a:p>
            <a:pPr marL="0" indent="0" algn="just">
              <a:lnSpc>
                <a:spcPct val="120000"/>
              </a:lnSpc>
              <a:spcBef>
                <a:spcPts val="0"/>
              </a:spcBef>
              <a:buNone/>
            </a:pPr>
            <a:r>
              <a:rPr lang="it-IT" sz="2000" dirty="0">
                <a:latin typeface="Garamond" panose="02020404030301010803" pitchFamily="18" charset="0"/>
              </a:rPr>
              <a:t>ha creduto in Lui, ha amato incessantemente il suo Figlio Gesù e ha osservato la sua Parola.</a:t>
            </a:r>
          </a:p>
          <a:p>
            <a:pPr marL="0" indent="0" algn="just">
              <a:spcBef>
                <a:spcPts val="0"/>
              </a:spcBef>
              <a:buNone/>
            </a:pPr>
            <a:endParaRPr lang="it-IT" sz="2000" dirty="0">
              <a:latin typeface="Garamond" panose="02020404030301010803" pitchFamily="18" charset="0"/>
            </a:endParaRPr>
          </a:p>
          <a:p>
            <a:pPr marL="0" indent="0" algn="just">
              <a:lnSpc>
                <a:spcPct val="120000"/>
              </a:lnSpc>
              <a:spcBef>
                <a:spcPts val="0"/>
              </a:spcBef>
              <a:buNone/>
            </a:pPr>
            <a:r>
              <a:rPr lang="it-IT" sz="2000" dirty="0">
                <a:latin typeface="Garamond" panose="02020404030301010803" pitchFamily="18" charset="0"/>
              </a:rPr>
              <a:t>L’esemplare della sua carità fu la creatura totalmente amata e dedita a Dio fin dalla Concezione</a:t>
            </a:r>
            <a:r>
              <a:rPr lang="it-IT" sz="2000" b="1" dirty="0">
                <a:latin typeface="Garamond" panose="02020404030301010803" pitchFamily="18" charset="0"/>
              </a:rPr>
              <a:t>.</a:t>
            </a:r>
          </a:p>
          <a:p>
            <a:pPr marL="0" indent="0" algn="just">
              <a:lnSpc>
                <a:spcPct val="120000"/>
              </a:lnSpc>
              <a:spcBef>
                <a:spcPts val="0"/>
              </a:spcBef>
              <a:buNone/>
            </a:pPr>
            <a:r>
              <a:rPr lang="it-IT" sz="2000" b="1" dirty="0">
                <a:latin typeface="Garamond" panose="02020404030301010803" pitchFamily="18" charset="0"/>
              </a:rPr>
              <a:t>La presenza del Mistero di Maria Immacolata nella sua anima era più di una devozione, più che un modello: era ispirazione di vita, una icona vivente dell’amore gratuito di Dio, che l’aveva presa fino in fondo.</a:t>
            </a:r>
          </a:p>
          <a:p>
            <a:pPr marL="0" indent="0">
              <a:lnSpc>
                <a:spcPct val="120000"/>
              </a:lnSpc>
              <a:buNone/>
            </a:pPr>
            <a:r>
              <a:rPr lang="it-IT" sz="2000" dirty="0">
                <a:latin typeface="Garamond" panose="02020404030301010803" pitchFamily="18" charset="0"/>
              </a:rPr>
              <a:t>La carità irradiava tutta la sua vita e il suo apostolato</a:t>
            </a:r>
          </a:p>
          <a:p>
            <a:pPr marL="0" indent="0" algn="just">
              <a:lnSpc>
                <a:spcPct val="120000"/>
              </a:lnSpc>
              <a:buNone/>
            </a:pPr>
            <a:r>
              <a:rPr lang="it-IT" sz="2000" b="1" dirty="0">
                <a:latin typeface="Garamond" panose="02020404030301010803" pitchFamily="18" charset="0"/>
              </a:rPr>
              <a:t>	Una nota caratteristica della carità verso il prossimo in Madre Antonia fu 	l’UNIVERSALITÀ, sia nell’oggetto che nei destinatari.</a:t>
            </a:r>
          </a:p>
          <a:p>
            <a:pPr>
              <a:buFont typeface="Wingdings" panose="05000000000000000000" pitchFamily="2" charset="2"/>
              <a:buChar char="ü"/>
            </a:pPr>
            <a:endParaRPr lang="it-IT" sz="2000" dirty="0">
              <a:latin typeface="Garamond" panose="02020404030301010803" pitchFamily="18" charset="0"/>
            </a:endParaRPr>
          </a:p>
          <a:p>
            <a:endParaRPr lang="it-IT" sz="2300" dirty="0">
              <a:latin typeface="Garamond" panose="02020404030301010803" pitchFamily="18" charset="0"/>
            </a:endParaRPr>
          </a:p>
          <a:p>
            <a:pPr marL="0" indent="0">
              <a:buNone/>
            </a:pPr>
            <a:endParaRPr lang="it-IT" sz="800" dirty="0">
              <a:latin typeface="Garamond" panose="02020404030301010803" pitchFamily="18" charset="0"/>
            </a:endParaRPr>
          </a:p>
        </p:txBody>
      </p:sp>
    </p:spTree>
    <p:extLst>
      <p:ext uri="{BB962C8B-B14F-4D97-AF65-F5344CB8AC3E}">
        <p14:creationId xmlns:p14="http://schemas.microsoft.com/office/powerpoint/2010/main" val="27684677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C00E7C0-4396-AAEE-D0C8-1452125899AA}"/>
              </a:ext>
            </a:extLst>
          </p:cNvPr>
          <p:cNvSpPr>
            <a:spLocks noGrp="1"/>
          </p:cNvSpPr>
          <p:nvPr>
            <p:ph type="title"/>
          </p:nvPr>
        </p:nvSpPr>
        <p:spPr/>
        <p:txBody>
          <a:bodyPr>
            <a:normAutofit fontScale="90000"/>
          </a:bodyPr>
          <a:lstStyle/>
          <a:p>
            <a:pPr algn="ctr"/>
            <a:br>
              <a:rPr lang="it-IT" sz="6000" dirty="0">
                <a:solidFill>
                  <a:srgbClr val="C00000"/>
                </a:solidFill>
                <a:latin typeface="Ananda" pitchFamily="2" charset="0"/>
              </a:rPr>
            </a:br>
            <a:br>
              <a:rPr lang="it-IT" sz="6000" dirty="0">
                <a:solidFill>
                  <a:srgbClr val="C00000"/>
                </a:solidFill>
                <a:latin typeface="Ananda" pitchFamily="2" charset="0"/>
              </a:rPr>
            </a:br>
            <a:br>
              <a:rPr lang="it-IT" sz="6000" dirty="0">
                <a:solidFill>
                  <a:srgbClr val="C00000"/>
                </a:solidFill>
                <a:latin typeface="Ananda" pitchFamily="2" charset="0"/>
              </a:rPr>
            </a:br>
            <a:br>
              <a:rPr lang="it-IT" sz="6000" dirty="0">
                <a:solidFill>
                  <a:srgbClr val="C00000"/>
                </a:solidFill>
                <a:latin typeface="Ananda" pitchFamily="2" charset="0"/>
              </a:rPr>
            </a:br>
            <a:br>
              <a:rPr lang="it-IT" sz="6000" dirty="0">
                <a:solidFill>
                  <a:srgbClr val="C00000"/>
                </a:solidFill>
                <a:latin typeface="Ananda" pitchFamily="2" charset="0"/>
              </a:rPr>
            </a:br>
            <a:br>
              <a:rPr lang="it-IT" sz="6000" dirty="0">
                <a:solidFill>
                  <a:srgbClr val="C00000"/>
                </a:solidFill>
                <a:latin typeface="Ananda" pitchFamily="2" charset="0"/>
              </a:rPr>
            </a:br>
            <a:br>
              <a:rPr lang="it-IT" sz="6000" dirty="0">
                <a:solidFill>
                  <a:srgbClr val="C00000"/>
                </a:solidFill>
                <a:latin typeface="Ananda" pitchFamily="2" charset="0"/>
              </a:rPr>
            </a:br>
            <a:r>
              <a:rPr lang="it-IT" sz="6700" dirty="0">
                <a:solidFill>
                  <a:srgbClr val="C00000"/>
                </a:solidFill>
                <a:latin typeface="Ananda" pitchFamily="2" charset="0"/>
              </a:rPr>
              <a:t>Virtù cardinali</a:t>
            </a:r>
            <a:endParaRPr lang="it-IT" sz="6700" dirty="0"/>
          </a:p>
        </p:txBody>
      </p:sp>
    </p:spTree>
    <p:extLst>
      <p:ext uri="{BB962C8B-B14F-4D97-AF65-F5344CB8AC3E}">
        <p14:creationId xmlns:p14="http://schemas.microsoft.com/office/powerpoint/2010/main" val="24356669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4" descr="Immagine che contiene legno, metallo, vernice, cartello&#10;&#10;Il contenuto generato dall'IA potrebbe non essere corretto.">
            <a:extLst>
              <a:ext uri="{FF2B5EF4-FFF2-40B4-BE49-F238E27FC236}">
                <a16:creationId xmlns:a16="http://schemas.microsoft.com/office/drawing/2014/main" id="{0D45FC56-79CF-AD09-8280-5B01D2FAC64F}"/>
              </a:ext>
            </a:extLst>
          </p:cNvPr>
          <p:cNvPicPr>
            <a:picLocks noChangeAspect="1"/>
          </p:cNvPicPr>
          <p:nvPr/>
        </p:nvPicPr>
        <p:blipFill>
          <a:blip r:embed="rId3">
            <a:extLst>
              <a:ext uri="{28A0092B-C50C-407E-A947-70E740481C1C}">
                <a14:useLocalDpi xmlns:a14="http://schemas.microsoft.com/office/drawing/2010/main" val="0"/>
              </a:ext>
            </a:extLst>
          </a:blip>
          <a:srcRect t="1178" b="4258"/>
          <a:stretch>
            <a:fillRect/>
          </a:stretch>
        </p:blipFill>
        <p:spPr>
          <a:xfrm>
            <a:off x="2522356" y="10"/>
            <a:ext cx="9669642" cy="6857990"/>
          </a:xfrm>
          <a:prstGeom prst="rect">
            <a:avLst/>
          </a:prstGeom>
        </p:spPr>
      </p:pic>
      <p:sp>
        <p:nvSpPr>
          <p:cNvPr id="19" name="Rectangle 1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09BC8AB4-BFB6-D2CB-CAC1-14CF66CD993F}"/>
              </a:ext>
            </a:extLst>
          </p:cNvPr>
          <p:cNvSpPr>
            <a:spLocks noGrp="1"/>
          </p:cNvSpPr>
          <p:nvPr>
            <p:ph type="title"/>
          </p:nvPr>
        </p:nvSpPr>
        <p:spPr>
          <a:xfrm>
            <a:off x="838200" y="365125"/>
            <a:ext cx="3822189" cy="1899912"/>
          </a:xfrm>
        </p:spPr>
        <p:txBody>
          <a:bodyPr>
            <a:normAutofit/>
          </a:bodyPr>
          <a:lstStyle/>
          <a:p>
            <a:br>
              <a:rPr lang="it-IT" sz="4000" dirty="0"/>
            </a:br>
            <a:r>
              <a:rPr lang="it-IT" sz="4000" dirty="0">
                <a:solidFill>
                  <a:srgbClr val="C00000"/>
                </a:solidFill>
                <a:latin typeface="Ananda" pitchFamily="2" charset="0"/>
              </a:rPr>
              <a:t>Prudenza</a:t>
            </a:r>
            <a:br>
              <a:rPr lang="it-IT" sz="4000" dirty="0"/>
            </a:br>
            <a:endParaRPr lang="it-IT" sz="4000" dirty="0"/>
          </a:p>
        </p:txBody>
      </p:sp>
      <p:sp>
        <p:nvSpPr>
          <p:cNvPr id="3" name="Segnaposto contenuto 2">
            <a:extLst>
              <a:ext uri="{FF2B5EF4-FFF2-40B4-BE49-F238E27FC236}">
                <a16:creationId xmlns:a16="http://schemas.microsoft.com/office/drawing/2014/main" id="{1D93EAA7-1327-AE79-6A9E-C11E2E2E252A}"/>
              </a:ext>
            </a:extLst>
          </p:cNvPr>
          <p:cNvSpPr>
            <a:spLocks noGrp="1"/>
          </p:cNvSpPr>
          <p:nvPr>
            <p:ph idx="1"/>
          </p:nvPr>
        </p:nvSpPr>
        <p:spPr>
          <a:xfrm>
            <a:off x="261258" y="1662544"/>
            <a:ext cx="4987636" cy="4952011"/>
          </a:xfrm>
        </p:spPr>
        <p:txBody>
          <a:bodyPr>
            <a:normAutofit/>
          </a:bodyPr>
          <a:lstStyle/>
          <a:p>
            <a:pPr marL="0" indent="0">
              <a:buNone/>
            </a:pPr>
            <a:endParaRPr lang="it-IT" sz="1300" dirty="0">
              <a:latin typeface="Garamond" panose="02020404030301010803" pitchFamily="18" charset="0"/>
            </a:endParaRPr>
          </a:p>
          <a:p>
            <a:pPr marL="0" indent="0">
              <a:buNone/>
            </a:pPr>
            <a:r>
              <a:rPr lang="it-IT" sz="1800" i="1" dirty="0">
                <a:latin typeface="Garamond" panose="02020404030301010803" pitchFamily="18" charset="0"/>
              </a:rPr>
              <a:t>La Prudenza è la virtù che dispone la ragione pratica a discernere in ogni circostanza il nostro vero bene e a scegliere i mezzi adeguati per compierlo </a:t>
            </a:r>
            <a:r>
              <a:rPr lang="it-IT" sz="1800" dirty="0">
                <a:latin typeface="Garamond" panose="02020404030301010803" pitchFamily="18" charset="0"/>
              </a:rPr>
              <a:t>(CCC 1806).</a:t>
            </a:r>
          </a:p>
          <a:p>
            <a:pPr marL="0" indent="0">
              <a:buNone/>
            </a:pPr>
            <a:endParaRPr lang="it-IT" sz="1800" dirty="0">
              <a:latin typeface="Garamond" panose="02020404030301010803" pitchFamily="18" charset="0"/>
            </a:endParaRPr>
          </a:p>
          <a:p>
            <a:pPr marL="0" indent="0">
              <a:buNone/>
            </a:pPr>
            <a:r>
              <a:rPr lang="it-IT" sz="1800" dirty="0">
                <a:latin typeface="Garamond" panose="02020404030301010803" pitchFamily="18" charset="0"/>
              </a:rPr>
              <a:t>La prudenza fu la guida costante che orientò le scelte decisive e giornaliere di Antonia Maria, l’assetto e l’ordinamento della Istituzione da lei fondata, in definitiva la sua vita.</a:t>
            </a:r>
          </a:p>
          <a:p>
            <a:pPr marL="0" indent="0">
              <a:buNone/>
            </a:pPr>
            <a:r>
              <a:rPr lang="it-IT" sz="1800" dirty="0">
                <a:latin typeface="Garamond" panose="02020404030301010803" pitchFamily="18" charset="0"/>
              </a:rPr>
              <a:t>Numerose sono le testimonianze: </a:t>
            </a:r>
          </a:p>
          <a:p>
            <a:pPr marL="0" indent="0">
              <a:spcBef>
                <a:spcPts val="0"/>
              </a:spcBef>
              <a:buNone/>
            </a:pPr>
            <a:endParaRPr lang="it-IT" sz="1800" dirty="0">
              <a:latin typeface="Garamond" panose="02020404030301010803" pitchFamily="18" charset="0"/>
            </a:endParaRPr>
          </a:p>
          <a:p>
            <a:pPr marL="0" indent="0">
              <a:spcBef>
                <a:spcPts val="0"/>
              </a:spcBef>
              <a:buNone/>
            </a:pPr>
            <a:r>
              <a:rPr lang="it-IT" sz="1800" i="1" dirty="0">
                <a:latin typeface="Garamond" panose="02020404030301010803" pitchFamily="18" charset="0"/>
              </a:rPr>
              <a:t>Rifulse nella sua vita e in tutte le opere la più grande prudenza cristiana. </a:t>
            </a:r>
          </a:p>
          <a:p>
            <a:pPr marL="0" indent="0">
              <a:spcBef>
                <a:spcPts val="0"/>
              </a:spcBef>
              <a:buNone/>
            </a:pPr>
            <a:r>
              <a:rPr lang="it-IT" sz="1800" i="1" dirty="0">
                <a:latin typeface="Garamond" panose="02020404030301010803" pitchFamily="18" charset="0"/>
              </a:rPr>
              <a:t>Nulla diceva che non si studiasse di praticare.</a:t>
            </a:r>
          </a:p>
          <a:p>
            <a:pPr marL="0" indent="0">
              <a:spcBef>
                <a:spcPts val="0"/>
              </a:spcBef>
              <a:buNone/>
            </a:pPr>
            <a:r>
              <a:rPr lang="it-IT" sz="1800" i="1" dirty="0">
                <a:latin typeface="Garamond" panose="02020404030301010803" pitchFamily="18" charset="0"/>
              </a:rPr>
              <a:t>Che la Madre Antonia fosse una donna prudentissima era cosa ovunque  e a tutti nota, una 	realtà molto apprezzata sia dai sacerdoti che dai laici.</a:t>
            </a:r>
          </a:p>
        </p:txBody>
      </p:sp>
    </p:spTree>
    <p:extLst>
      <p:ext uri="{BB962C8B-B14F-4D97-AF65-F5344CB8AC3E}">
        <p14:creationId xmlns:p14="http://schemas.microsoft.com/office/powerpoint/2010/main" val="38774252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4" descr="Immagine che contiene aria aperta, natura, pianta, cielo&#10;&#10;Il contenuto generato dall'IA potrebbe non essere corretto.">
            <a:extLst>
              <a:ext uri="{FF2B5EF4-FFF2-40B4-BE49-F238E27FC236}">
                <a16:creationId xmlns:a16="http://schemas.microsoft.com/office/drawing/2014/main" id="{5B3AE24A-DBC1-F368-8F22-7638BE60FFB4}"/>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t="5436"/>
          <a:stretch>
            <a:fillRect/>
          </a:stretch>
        </p:blipFill>
        <p:spPr>
          <a:xfrm>
            <a:off x="2522356"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F3ACEEEA-E70A-098A-8DE2-92804FE30E4F}"/>
              </a:ext>
            </a:extLst>
          </p:cNvPr>
          <p:cNvSpPr>
            <a:spLocks noGrp="1"/>
          </p:cNvSpPr>
          <p:nvPr>
            <p:ph type="title"/>
          </p:nvPr>
        </p:nvSpPr>
        <p:spPr>
          <a:xfrm>
            <a:off x="921327" y="267145"/>
            <a:ext cx="3822189" cy="1899912"/>
          </a:xfrm>
        </p:spPr>
        <p:txBody>
          <a:bodyPr>
            <a:normAutofit/>
          </a:bodyPr>
          <a:lstStyle/>
          <a:p>
            <a:r>
              <a:rPr lang="it-IT" sz="4000" dirty="0">
                <a:solidFill>
                  <a:srgbClr val="C00000"/>
                </a:solidFill>
                <a:latin typeface="Ananda" pitchFamily="2" charset="0"/>
              </a:rPr>
              <a:t>Giustizia</a:t>
            </a:r>
            <a:endParaRPr lang="it-IT" sz="4000" dirty="0">
              <a:solidFill>
                <a:srgbClr val="C00000"/>
              </a:solidFill>
            </a:endParaRPr>
          </a:p>
        </p:txBody>
      </p:sp>
      <p:sp>
        <p:nvSpPr>
          <p:cNvPr id="3" name="Segnaposto contenuto 2">
            <a:extLst>
              <a:ext uri="{FF2B5EF4-FFF2-40B4-BE49-F238E27FC236}">
                <a16:creationId xmlns:a16="http://schemas.microsoft.com/office/drawing/2014/main" id="{54B0B076-AB50-983A-1919-67999AD8781E}"/>
              </a:ext>
            </a:extLst>
          </p:cNvPr>
          <p:cNvSpPr>
            <a:spLocks noGrp="1"/>
          </p:cNvSpPr>
          <p:nvPr>
            <p:ph idx="1"/>
          </p:nvPr>
        </p:nvSpPr>
        <p:spPr>
          <a:xfrm>
            <a:off x="296883" y="1710046"/>
            <a:ext cx="7956467" cy="4975761"/>
          </a:xfrm>
        </p:spPr>
        <p:txBody>
          <a:bodyPr>
            <a:normAutofit fontScale="92500" lnSpcReduction="10000"/>
          </a:bodyPr>
          <a:lstStyle/>
          <a:p>
            <a:pPr marL="0" indent="0">
              <a:buNone/>
            </a:pPr>
            <a:endParaRPr lang="it-IT" sz="800" dirty="0">
              <a:latin typeface="Garamond" panose="02020404030301010803" pitchFamily="18" charset="0"/>
            </a:endParaRPr>
          </a:p>
          <a:p>
            <a:pPr marL="0" indent="0">
              <a:buNone/>
            </a:pPr>
            <a:r>
              <a:rPr lang="it-IT" sz="1800" i="1" dirty="0">
                <a:latin typeface="Garamond" panose="02020404030301010803" pitchFamily="18" charset="0"/>
              </a:rPr>
              <a:t>La giustizia è la virtù che consiste nella costante e ferma volontà di dare a Dio e al prossimo ciò che è loro dovuto </a:t>
            </a:r>
            <a:r>
              <a:rPr lang="it-IT" sz="1800" dirty="0">
                <a:latin typeface="Garamond" panose="02020404030301010803" pitchFamily="18" charset="0"/>
              </a:rPr>
              <a:t>(CCC 1807).</a:t>
            </a:r>
          </a:p>
          <a:p>
            <a:pPr marL="0" indent="0">
              <a:buNone/>
            </a:pPr>
            <a:r>
              <a:rPr lang="it-IT" sz="1800" dirty="0">
                <a:latin typeface="Garamond" panose="02020404030301010803" pitchFamily="18" charset="0"/>
              </a:rPr>
              <a:t>Madre Antonia era una donna molto forte nello spirito, molto determinata nel riconoscere gli altrui diritti e nel farli rispettare, sia che si trattasse  di difendere il giusto ossequio che si deve a Dio, sia che si trattasse di far sì che ciascuno avesse il dovuto.</a:t>
            </a:r>
          </a:p>
          <a:p>
            <a:pPr>
              <a:buFont typeface="Wingdings" panose="05000000000000000000" pitchFamily="2" charset="2"/>
              <a:buChar char="ü"/>
            </a:pPr>
            <a:r>
              <a:rPr lang="it-IT" sz="1800" dirty="0">
                <a:latin typeface="Garamond" panose="02020404030301010803" pitchFamily="18" charset="0"/>
              </a:rPr>
              <a:t>GIUSTIZIA VERSO DIO</a:t>
            </a:r>
          </a:p>
          <a:p>
            <a:pPr marL="0" indent="0">
              <a:spcBef>
                <a:spcPts val="0"/>
              </a:spcBef>
              <a:buNone/>
            </a:pPr>
            <a:r>
              <a:rPr lang="it-IT" sz="1800" dirty="0">
                <a:latin typeface="Garamond" panose="02020404030301010803" pitchFamily="18" charset="0"/>
              </a:rPr>
              <a:t>Il riconoscimento del diritto di Dio sulla creatura fu assoluto in Antonia Maria dalla giovinezza alla morte: non un aspetto della sua vita e della sua attività fu sottratto alla signoria di Dio, al suo amore, al suo diretto servizio.</a:t>
            </a:r>
          </a:p>
          <a:p>
            <a:pPr marL="0" indent="0">
              <a:spcBef>
                <a:spcPts val="0"/>
              </a:spcBef>
              <a:buNone/>
            </a:pPr>
            <a:r>
              <a:rPr lang="it-IT" sz="1800" dirty="0">
                <a:latin typeface="Garamond" panose="02020404030301010803" pitchFamily="18" charset="0"/>
              </a:rPr>
              <a:t>Il primato di Dio fu anche il motore delle sue opere: tutto e solo a «maggior gloria di Dio».</a:t>
            </a:r>
          </a:p>
          <a:p>
            <a:pPr marL="0" indent="0">
              <a:spcBef>
                <a:spcPts val="0"/>
              </a:spcBef>
              <a:buNone/>
            </a:pPr>
            <a:endParaRPr lang="it-IT" sz="1800" dirty="0">
              <a:latin typeface="Garamond" panose="02020404030301010803" pitchFamily="18" charset="0"/>
            </a:endParaRPr>
          </a:p>
          <a:p>
            <a:pPr>
              <a:spcBef>
                <a:spcPts val="0"/>
              </a:spcBef>
              <a:buFont typeface="Wingdings" panose="05000000000000000000" pitchFamily="2" charset="2"/>
              <a:buChar char="ü"/>
            </a:pPr>
            <a:r>
              <a:rPr lang="it-IT" sz="1800" dirty="0">
                <a:latin typeface="Garamond" panose="02020404030301010803" pitchFamily="18" charset="0"/>
              </a:rPr>
              <a:t>GIUSTIZIA VERSO IL PROSSIMO</a:t>
            </a:r>
          </a:p>
          <a:p>
            <a:pPr marL="0" indent="0">
              <a:spcBef>
                <a:spcPts val="0"/>
              </a:spcBef>
              <a:buNone/>
            </a:pPr>
            <a:r>
              <a:rPr lang="it-IT" sz="1800" dirty="0">
                <a:latin typeface="Garamond" panose="02020404030301010803" pitchFamily="18" charset="0"/>
              </a:rPr>
              <a:t>La dirittura dell’anima che tutto riferisce a Dio le faceva ritenere un dovere di giustizia provvedere perché non ci fossero frodi nei diritti essenziali del suo prossimo. Le discriminazioni di qualunque tipo non rientravano nella categoria mentale di Madre Antonia; la sua concezione della giustizia derivava dalla profonda consapevolezza che ogni creatura è figlio di Dio da Lui amato.</a:t>
            </a:r>
          </a:p>
          <a:p>
            <a:pPr marL="0" indent="0">
              <a:spcBef>
                <a:spcPts val="0"/>
              </a:spcBef>
              <a:buNone/>
            </a:pPr>
            <a:endParaRPr lang="it-IT" sz="1800" dirty="0">
              <a:latin typeface="Garamond" panose="02020404030301010803" pitchFamily="18" charset="0"/>
            </a:endParaRPr>
          </a:p>
          <a:p>
            <a:pPr>
              <a:spcBef>
                <a:spcPts val="0"/>
              </a:spcBef>
              <a:buFont typeface="Wingdings" panose="05000000000000000000" pitchFamily="2" charset="2"/>
              <a:buChar char="ü"/>
            </a:pPr>
            <a:r>
              <a:rPr lang="it-IT" sz="1800" dirty="0">
                <a:latin typeface="Garamond" panose="02020404030301010803" pitchFamily="18" charset="0"/>
              </a:rPr>
              <a:t>GIUSTIZIA NELLE QUESTIONI ECONOMICHE</a:t>
            </a:r>
          </a:p>
          <a:p>
            <a:pPr marL="0" indent="0">
              <a:spcBef>
                <a:spcPts val="0"/>
              </a:spcBef>
              <a:buNone/>
            </a:pPr>
            <a:r>
              <a:rPr lang="it-IT" sz="1800" dirty="0">
                <a:latin typeface="Garamond" panose="02020404030301010803" pitchFamily="18" charset="0"/>
              </a:rPr>
              <a:t>I censori dei suoi scritti sottolineano concordemente «il senso di giustizia che la guida nelle questioni economiche».</a:t>
            </a:r>
          </a:p>
        </p:txBody>
      </p:sp>
    </p:spTree>
    <p:extLst>
      <p:ext uri="{BB962C8B-B14F-4D97-AF65-F5344CB8AC3E}">
        <p14:creationId xmlns:p14="http://schemas.microsoft.com/office/powerpoint/2010/main" val="7356355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718CA3A-FCC1-B5AC-0A93-D029F866FFE7}"/>
              </a:ext>
            </a:extLst>
          </p:cNvPr>
          <p:cNvSpPr>
            <a:spLocks noGrp="1"/>
          </p:cNvSpPr>
          <p:nvPr>
            <p:ph type="title"/>
          </p:nvPr>
        </p:nvSpPr>
        <p:spPr>
          <a:xfrm>
            <a:off x="838200" y="365125"/>
            <a:ext cx="10515600" cy="994443"/>
          </a:xfrm>
        </p:spPr>
        <p:txBody>
          <a:bodyPr/>
          <a:lstStyle/>
          <a:p>
            <a:r>
              <a:rPr lang="it-IT" dirty="0">
                <a:solidFill>
                  <a:srgbClr val="C00000"/>
                </a:solidFill>
                <a:latin typeface="Ananda" pitchFamily="2" charset="0"/>
              </a:rPr>
              <a:t>Fortezza</a:t>
            </a:r>
            <a:endParaRPr lang="it-IT" dirty="0">
              <a:solidFill>
                <a:srgbClr val="C00000"/>
              </a:solidFill>
            </a:endParaRPr>
          </a:p>
        </p:txBody>
      </p:sp>
      <p:sp>
        <p:nvSpPr>
          <p:cNvPr id="3" name="Segnaposto contenuto 2">
            <a:extLst>
              <a:ext uri="{FF2B5EF4-FFF2-40B4-BE49-F238E27FC236}">
                <a16:creationId xmlns:a16="http://schemas.microsoft.com/office/drawing/2014/main" id="{A15F2320-A5F4-7AE1-9997-7F0DD97F8F03}"/>
              </a:ext>
            </a:extLst>
          </p:cNvPr>
          <p:cNvSpPr>
            <a:spLocks noGrp="1"/>
          </p:cNvSpPr>
          <p:nvPr>
            <p:ph idx="1"/>
          </p:nvPr>
        </p:nvSpPr>
        <p:spPr>
          <a:xfrm>
            <a:off x="838200" y="1359568"/>
            <a:ext cx="10515600" cy="5498432"/>
          </a:xfrm>
        </p:spPr>
        <p:txBody>
          <a:bodyPr>
            <a:normAutofit fontScale="92500" lnSpcReduction="10000"/>
          </a:bodyPr>
          <a:lstStyle/>
          <a:p>
            <a:pPr marL="0" indent="0" algn="just">
              <a:lnSpc>
                <a:spcPct val="110000"/>
              </a:lnSpc>
              <a:buNone/>
            </a:pPr>
            <a:r>
              <a:rPr lang="it-IT" sz="2000" i="1" dirty="0">
                <a:latin typeface="Garamond" panose="02020404030301010803" pitchFamily="18" charset="0"/>
              </a:rPr>
              <a:t>La fortezza è la virtù che, nelle difficoltà, assicura la fermezza e la costanza nella ricerca del bene </a:t>
            </a:r>
            <a:r>
              <a:rPr lang="it-IT" sz="2000" dirty="0">
                <a:latin typeface="Garamond" panose="02020404030301010803" pitchFamily="18" charset="0"/>
              </a:rPr>
              <a:t>(CCC1808).</a:t>
            </a:r>
          </a:p>
          <a:p>
            <a:pPr marL="0" indent="0" algn="just">
              <a:lnSpc>
                <a:spcPct val="110000"/>
              </a:lnSpc>
              <a:buNone/>
            </a:pPr>
            <a:r>
              <a:rPr lang="it-IT" sz="2000" dirty="0">
                <a:latin typeface="Garamond" panose="02020404030301010803" pitchFamily="18" charset="0"/>
              </a:rPr>
              <a:t>Tra le virtù cardinali, la fortezza è la più evidente nella vita tanto difficoltosa di Madre Antonia ed è molto presente nella tradizione, espressa come: </a:t>
            </a:r>
            <a:r>
              <a:rPr lang="it-IT" sz="2000" i="1" dirty="0">
                <a:latin typeface="Garamond" panose="02020404030301010803" pitchFamily="18" charset="0"/>
              </a:rPr>
              <a:t>coraggio invitto, costanza, mirabile rassegnazione, serenità d’animo, grande pazienza e fortezza d’animo, attesa e abbandono in Dio.</a:t>
            </a:r>
          </a:p>
          <a:p>
            <a:pPr marL="0" indent="0" algn="just">
              <a:lnSpc>
                <a:spcPct val="110000"/>
              </a:lnSpc>
              <a:buNone/>
            </a:pPr>
            <a:endParaRPr lang="it-IT" sz="100" i="1" dirty="0">
              <a:latin typeface="Garamond" panose="02020404030301010803" pitchFamily="18" charset="0"/>
            </a:endParaRPr>
          </a:p>
          <a:p>
            <a:pPr algn="just">
              <a:lnSpc>
                <a:spcPct val="110000"/>
              </a:lnSpc>
              <a:spcBef>
                <a:spcPts val="0"/>
              </a:spcBef>
              <a:buFontTx/>
              <a:buChar char="-"/>
            </a:pPr>
            <a:r>
              <a:rPr lang="it-IT" sz="2000" b="1" dirty="0">
                <a:latin typeface="Garamond" panose="02020404030301010803" pitchFamily="18" charset="0"/>
              </a:rPr>
              <a:t>Fu ferma nella difesa della sua vocazione, nella fondazione del suo Istituto, nel sostenere dure prove.</a:t>
            </a:r>
          </a:p>
          <a:p>
            <a:pPr marL="0" indent="0" algn="just">
              <a:lnSpc>
                <a:spcPct val="110000"/>
              </a:lnSpc>
              <a:spcBef>
                <a:spcPts val="0"/>
              </a:spcBef>
              <a:buNone/>
            </a:pPr>
            <a:r>
              <a:rPr lang="it-IT" sz="2000" dirty="0">
                <a:latin typeface="Garamond" panose="02020404030301010803" pitchFamily="18" charset="0"/>
              </a:rPr>
              <a:t>Dotata per natura di un temperamento tenace, un carattere fermo, risoluto, intraprendente, ereditato dalla sua estrazione familiare e dal padre in particolare, ella ne sublimò l’elemento umano con il fine soprannaturale propostosi, con il suo grande amore per Dio, con l’accettazione degli eventi, con rinunce, obbedienze e decisioni eroiche, verificabili in tutta la sua vita.</a:t>
            </a:r>
          </a:p>
          <a:p>
            <a:pPr algn="just">
              <a:lnSpc>
                <a:spcPct val="110000"/>
              </a:lnSpc>
              <a:buFontTx/>
              <a:buChar char="-"/>
            </a:pPr>
            <a:r>
              <a:rPr lang="it-IT" sz="2000" b="1" dirty="0">
                <a:latin typeface="Garamond" panose="02020404030301010803" pitchFamily="18" charset="0"/>
              </a:rPr>
              <a:t>Fu forte nel lavoro apostolico: </a:t>
            </a:r>
            <a:r>
              <a:rPr lang="it-IT" sz="2000" dirty="0">
                <a:latin typeface="Garamond" panose="02020404030301010803" pitchFamily="18" charset="0"/>
              </a:rPr>
              <a:t>Non si lasciava fermare dalla stanchezza!</a:t>
            </a:r>
          </a:p>
          <a:p>
            <a:pPr marL="0" indent="0" algn="just">
              <a:lnSpc>
                <a:spcPct val="110000"/>
              </a:lnSpc>
              <a:buNone/>
            </a:pPr>
            <a:r>
              <a:rPr lang="it-IT" sz="2000" dirty="0">
                <a:latin typeface="Garamond" panose="02020404030301010803" pitchFamily="18" charset="0"/>
              </a:rPr>
              <a:t>Non si riscontrano cedimenti nel suo comportamento. L’intenzionalità sempre rivolta a Dio e alla sua gloria, la tensione verso il compimento della sua volontà, l’esercizio costante e disinteressato della carità verso il prossimo, l’aver voluto ad ogni costo preparare una Istituzione che continuasse nel tempo la sua missione, non permettono di dare alla sua fortezza altro significato che una virtù soprannaturale sostenuta dall’amore verso Dio  e dalla sua grazia.</a:t>
            </a:r>
          </a:p>
          <a:p>
            <a:pPr marL="0" indent="0" algn="just">
              <a:lnSpc>
                <a:spcPct val="110000"/>
              </a:lnSpc>
              <a:buNone/>
            </a:pPr>
            <a:endParaRPr lang="it-IT" sz="2000" dirty="0">
              <a:latin typeface="Garamond" panose="02020404030301010803" pitchFamily="18" charset="0"/>
            </a:endParaRPr>
          </a:p>
          <a:p>
            <a:pPr marL="0" indent="0" algn="just">
              <a:buNone/>
            </a:pPr>
            <a:endParaRPr lang="it-IT" sz="2000" dirty="0">
              <a:latin typeface="Garamond" panose="02020404030301010803" pitchFamily="18" charset="0"/>
            </a:endParaRPr>
          </a:p>
        </p:txBody>
      </p:sp>
      <p:pic>
        <p:nvPicPr>
          <p:cNvPr id="7" name="Immagine 6" descr="Immagine che contiene fiore, pianta, ciclamino, roccia&#10;&#10;Il contenuto generato dall'IA potrebbe non essere corretto.">
            <a:extLst>
              <a:ext uri="{FF2B5EF4-FFF2-40B4-BE49-F238E27FC236}">
                <a16:creationId xmlns:a16="http://schemas.microsoft.com/office/drawing/2014/main" id="{C5EEE018-4A6F-2ECC-DC31-3E210D512BF1}"/>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9070848" y="4517136"/>
            <a:ext cx="3121152" cy="2340864"/>
          </a:xfrm>
          <a:prstGeom prst="rect">
            <a:avLst/>
          </a:prstGeom>
        </p:spPr>
      </p:pic>
    </p:spTree>
    <p:extLst>
      <p:ext uri="{BB962C8B-B14F-4D97-AF65-F5344CB8AC3E}">
        <p14:creationId xmlns:p14="http://schemas.microsoft.com/office/powerpoint/2010/main" val="23594313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40EAB82-741C-1FC2-79E5-250C7AEF114B}"/>
              </a:ext>
            </a:extLst>
          </p:cNvPr>
          <p:cNvSpPr>
            <a:spLocks noGrp="1"/>
          </p:cNvSpPr>
          <p:nvPr>
            <p:ph type="title"/>
          </p:nvPr>
        </p:nvSpPr>
        <p:spPr>
          <a:xfrm>
            <a:off x="838200" y="365126"/>
            <a:ext cx="10515600" cy="970380"/>
          </a:xfrm>
        </p:spPr>
        <p:txBody>
          <a:bodyPr/>
          <a:lstStyle/>
          <a:p>
            <a:r>
              <a:rPr lang="it-IT" dirty="0">
                <a:solidFill>
                  <a:srgbClr val="C00000"/>
                </a:solidFill>
                <a:latin typeface="Ananda" pitchFamily="2" charset="0"/>
              </a:rPr>
              <a:t>Temperanza</a:t>
            </a:r>
            <a:endParaRPr lang="it-IT" dirty="0">
              <a:solidFill>
                <a:srgbClr val="C00000"/>
              </a:solidFill>
            </a:endParaRPr>
          </a:p>
        </p:txBody>
      </p:sp>
      <p:sp>
        <p:nvSpPr>
          <p:cNvPr id="3" name="Segnaposto contenuto 2">
            <a:extLst>
              <a:ext uri="{FF2B5EF4-FFF2-40B4-BE49-F238E27FC236}">
                <a16:creationId xmlns:a16="http://schemas.microsoft.com/office/drawing/2014/main" id="{2AD3C7C0-A01C-110C-E711-BD04DDE097E6}"/>
              </a:ext>
            </a:extLst>
          </p:cNvPr>
          <p:cNvSpPr>
            <a:spLocks noGrp="1"/>
          </p:cNvSpPr>
          <p:nvPr>
            <p:ph idx="1"/>
          </p:nvPr>
        </p:nvSpPr>
        <p:spPr>
          <a:xfrm>
            <a:off x="838200" y="1163782"/>
            <a:ext cx="10728366" cy="5593278"/>
          </a:xfrm>
        </p:spPr>
        <p:txBody>
          <a:bodyPr>
            <a:normAutofit fontScale="92500" lnSpcReduction="10000"/>
          </a:bodyPr>
          <a:lstStyle/>
          <a:p>
            <a:pPr marL="0" indent="0" algn="just">
              <a:lnSpc>
                <a:spcPct val="120000"/>
              </a:lnSpc>
              <a:buNone/>
            </a:pPr>
            <a:r>
              <a:rPr lang="it-IT" sz="2000" i="1" dirty="0">
                <a:latin typeface="Garamond" panose="02020404030301010803" pitchFamily="18" charset="0"/>
              </a:rPr>
              <a:t>La temperanza è la virtù che modera l’attrattiva dei piaceri e rende capaci di equilibrio nell’uso dei beni creati </a:t>
            </a:r>
            <a:r>
              <a:rPr lang="it-IT" sz="1700" dirty="0">
                <a:latin typeface="Garamond" panose="02020404030301010803" pitchFamily="18" charset="0"/>
              </a:rPr>
              <a:t>(CCC1809).</a:t>
            </a:r>
          </a:p>
          <a:p>
            <a:pPr marL="0" indent="0" algn="just">
              <a:lnSpc>
                <a:spcPct val="120000"/>
              </a:lnSpc>
              <a:buNone/>
            </a:pPr>
            <a:r>
              <a:rPr lang="it-IT" sz="2000" dirty="0">
                <a:latin typeface="Garamond" panose="02020404030301010803" pitchFamily="18" charset="0"/>
              </a:rPr>
              <a:t>La virtù cardinale della temperanza, che inclina a moderare gli appetiti dei sensi, fu esercitata senza alcun dubbio in grado eroico da Madre Antonia, nelle forme classiche della mortificazione, della rinuncia e della penitenza, che subito, fin dalla prima giovinezza, sono da lei orientate ad un fine soprannaturale.</a:t>
            </a:r>
          </a:p>
          <a:p>
            <a:pPr marL="0" indent="0" algn="just">
              <a:lnSpc>
                <a:spcPct val="120000"/>
              </a:lnSpc>
              <a:buNone/>
            </a:pPr>
            <a:endParaRPr lang="it-IT" sz="300" dirty="0">
              <a:latin typeface="Garamond" panose="02020404030301010803" pitchFamily="18" charset="0"/>
            </a:endParaRPr>
          </a:p>
          <a:p>
            <a:pPr algn="just">
              <a:lnSpc>
                <a:spcPct val="120000"/>
              </a:lnSpc>
              <a:spcBef>
                <a:spcPts val="0"/>
              </a:spcBef>
              <a:buFont typeface="Wingdings" panose="05000000000000000000" pitchFamily="2" charset="2"/>
              <a:buChar char="ü"/>
            </a:pPr>
            <a:r>
              <a:rPr lang="it-IT" sz="2000" dirty="0">
                <a:latin typeface="Garamond" panose="02020404030301010803" pitchFamily="18" charset="0"/>
              </a:rPr>
              <a:t>Temperanza nella vita comunitaria:</a:t>
            </a:r>
          </a:p>
          <a:p>
            <a:pPr marL="0" indent="0" algn="just">
              <a:lnSpc>
                <a:spcPct val="120000"/>
              </a:lnSpc>
              <a:spcBef>
                <a:spcPts val="0"/>
              </a:spcBef>
              <a:buNone/>
            </a:pPr>
            <a:r>
              <a:rPr lang="it-IT" sz="2000" dirty="0">
                <a:latin typeface="Garamond" panose="02020404030301010803" pitchFamily="18" charset="0"/>
              </a:rPr>
              <a:t>A chi scelse di seguirla prospettò un </a:t>
            </a:r>
            <a:r>
              <a:rPr lang="it-IT" sz="2000" i="1" dirty="0">
                <a:latin typeface="Garamond" panose="02020404030301010803" pitchFamily="18" charset="0"/>
              </a:rPr>
              <a:t>vivere austero</a:t>
            </a:r>
            <a:r>
              <a:rPr lang="it-IT" sz="2000" dirty="0">
                <a:latin typeface="Garamond" panose="02020404030301010803" pitchFamily="18" charset="0"/>
              </a:rPr>
              <a:t>, privo di </a:t>
            </a:r>
            <a:r>
              <a:rPr lang="it-IT" sz="2000" i="1" dirty="0">
                <a:latin typeface="Garamond" panose="02020404030301010803" pitchFamily="18" charset="0"/>
              </a:rPr>
              <a:t>comodità materiali</a:t>
            </a:r>
            <a:r>
              <a:rPr lang="it-IT" sz="2000" dirty="0">
                <a:latin typeface="Garamond" panose="02020404030301010803" pitchFamily="18" charset="0"/>
              </a:rPr>
              <a:t>, una </a:t>
            </a:r>
            <a:r>
              <a:rPr lang="it-IT" sz="2000" i="1" dirty="0">
                <a:latin typeface="Garamond" panose="02020404030301010803" pitchFamily="18" charset="0"/>
              </a:rPr>
              <a:t>sussistenza </a:t>
            </a:r>
            <a:r>
              <a:rPr lang="it-IT" sz="2000" dirty="0">
                <a:latin typeface="Garamond" panose="02020404030301010803" pitchFamily="18" charset="0"/>
              </a:rPr>
              <a:t>fondata sul </a:t>
            </a:r>
            <a:r>
              <a:rPr lang="it-IT" sz="2000" i="1" dirty="0">
                <a:latin typeface="Garamond" panose="02020404030301010803" pitchFamily="18" charset="0"/>
              </a:rPr>
              <a:t>lavoro delle mani. </a:t>
            </a:r>
            <a:r>
              <a:rPr lang="it-IT" sz="2000" dirty="0">
                <a:latin typeface="Garamond" panose="02020404030301010803" pitchFamily="18" charset="0"/>
              </a:rPr>
              <a:t>Il Ritiro di Rivarolo ebbe precisamente questa impronta.</a:t>
            </a:r>
          </a:p>
          <a:p>
            <a:pPr algn="just">
              <a:lnSpc>
                <a:spcPct val="120000"/>
              </a:lnSpc>
              <a:buFont typeface="Wingdings" panose="05000000000000000000" pitchFamily="2" charset="2"/>
              <a:buChar char="ü"/>
            </a:pPr>
            <a:r>
              <a:rPr lang="it-IT" sz="2000" dirty="0">
                <a:latin typeface="Garamond" panose="02020404030301010803" pitchFamily="18" charset="0"/>
              </a:rPr>
              <a:t>Temperanza personale: </a:t>
            </a:r>
          </a:p>
          <a:p>
            <a:pPr lvl="1" algn="just">
              <a:lnSpc>
                <a:spcPct val="120000"/>
              </a:lnSpc>
              <a:spcBef>
                <a:spcPts val="0"/>
              </a:spcBef>
              <a:buFontTx/>
              <a:buChar char="-"/>
            </a:pPr>
            <a:r>
              <a:rPr lang="it-IT" sz="1800" dirty="0">
                <a:latin typeface="Garamond" panose="02020404030301010803" pitchFamily="18" charset="0"/>
              </a:rPr>
              <a:t>Era mortificata nel cibo: non si lamentava mai del cibo, né degli abiti, né della stanchezza.</a:t>
            </a:r>
          </a:p>
          <a:p>
            <a:pPr lvl="1" algn="just">
              <a:lnSpc>
                <a:spcPct val="120000"/>
              </a:lnSpc>
              <a:spcBef>
                <a:spcPts val="0"/>
              </a:spcBef>
              <a:buFontTx/>
              <a:buChar char="-"/>
            </a:pPr>
            <a:r>
              <a:rPr lang="it-IT" sz="1800" dirty="0">
                <a:latin typeface="Garamond" panose="02020404030301010803" pitchFamily="18" charset="0"/>
              </a:rPr>
              <a:t>Era mortificata nel vestito: tutto andava bene per lei!</a:t>
            </a:r>
          </a:p>
          <a:p>
            <a:pPr lvl="1" algn="just">
              <a:lnSpc>
                <a:spcPct val="120000"/>
              </a:lnSpc>
              <a:spcBef>
                <a:spcPts val="0"/>
              </a:spcBef>
              <a:buFontTx/>
              <a:buChar char="-"/>
            </a:pPr>
            <a:r>
              <a:rPr lang="it-IT" sz="1800" dirty="0">
                <a:latin typeface="Garamond" panose="02020404030301010803" pitchFamily="18" charset="0"/>
              </a:rPr>
              <a:t>Era mortificata nel riposo: oltre a privarsi del </a:t>
            </a:r>
            <a:r>
              <a:rPr lang="it-IT" sz="1800" i="1" dirty="0">
                <a:latin typeface="Garamond" panose="02020404030301010803" pitchFamily="18" charset="0"/>
              </a:rPr>
              <a:t>riposo necessario per assistere gli ammalati </a:t>
            </a:r>
            <a:r>
              <a:rPr lang="it-IT" sz="1800" dirty="0">
                <a:latin typeface="Garamond" panose="02020404030301010803" pitchFamily="18" charset="0"/>
              </a:rPr>
              <a:t>si procurava volontariamente del disagio.</a:t>
            </a:r>
          </a:p>
          <a:p>
            <a:pPr lvl="1" algn="just">
              <a:lnSpc>
                <a:spcPct val="120000"/>
              </a:lnSpc>
              <a:spcBef>
                <a:spcPts val="0"/>
              </a:spcBef>
              <a:buFontTx/>
              <a:buChar char="-"/>
            </a:pPr>
            <a:r>
              <a:rPr lang="it-IT" sz="1800" dirty="0">
                <a:latin typeface="Garamond" panose="02020404030301010803" pitchFamily="18" charset="0"/>
              </a:rPr>
              <a:t>Era mortificata nella salute: predicava  più con l’esempio che con la parola. </a:t>
            </a:r>
            <a:r>
              <a:rPr lang="it-IT" sz="1800" i="1" dirty="0">
                <a:latin typeface="Garamond" panose="02020404030301010803" pitchFamily="18" charset="0"/>
              </a:rPr>
              <a:t>Sempre la prima al lavoro, al sacrificio, sceglie per sé ciò che è più grave e più costoso alla natura, come la via più breve per santificarsi e far del bene alle anime.</a:t>
            </a:r>
          </a:p>
          <a:p>
            <a:pPr algn="just">
              <a:lnSpc>
                <a:spcPct val="120000"/>
              </a:lnSpc>
              <a:buFont typeface="Wingdings" panose="05000000000000000000" pitchFamily="2" charset="2"/>
              <a:buChar char="ü"/>
            </a:pPr>
            <a:r>
              <a:rPr lang="it-IT" sz="2000" dirty="0">
                <a:latin typeface="Garamond" panose="02020404030301010803" pitchFamily="18" charset="0"/>
              </a:rPr>
              <a:t>Silenzio e raccoglimento: altra forma eminente della virtù della temperanza in Madre Antonia fu il silenzio. </a:t>
            </a:r>
            <a:r>
              <a:rPr lang="it-IT" sz="2000" i="1" dirty="0">
                <a:latin typeface="Garamond" panose="02020404030301010803" pitchFamily="18" charset="0"/>
              </a:rPr>
              <a:t>Nessuna parola inutile usciva dalla sua bocca, ma sempre la si vedeva raccolta.</a:t>
            </a:r>
          </a:p>
          <a:p>
            <a:pPr algn="just">
              <a:lnSpc>
                <a:spcPct val="120000"/>
              </a:lnSpc>
              <a:buFontTx/>
              <a:buChar char="-"/>
            </a:pPr>
            <a:endParaRPr lang="it-IT" sz="2000" dirty="0">
              <a:latin typeface="Garamond" panose="02020404030301010803" pitchFamily="18" charset="0"/>
            </a:endParaRPr>
          </a:p>
          <a:p>
            <a:pPr marL="0" indent="0" algn="just">
              <a:buNone/>
            </a:pPr>
            <a:endParaRPr lang="it-IT" sz="2000" dirty="0">
              <a:latin typeface="Garamond" panose="02020404030301010803" pitchFamily="18" charset="0"/>
            </a:endParaRPr>
          </a:p>
          <a:p>
            <a:pPr marL="0" indent="0" algn="just">
              <a:buNone/>
            </a:pPr>
            <a:endParaRPr lang="it-IT" sz="2000" dirty="0">
              <a:latin typeface="Garamond" panose="02020404030301010803" pitchFamily="18" charset="0"/>
            </a:endParaRPr>
          </a:p>
        </p:txBody>
      </p:sp>
      <p:pic>
        <p:nvPicPr>
          <p:cNvPr id="5" name="Immagine 4" descr="Immagine che contiene vaso, vaso da fiori, pianta da appartamento, edificio&#10;&#10;Il contenuto generato dall'IA potrebbe non essere corretto.">
            <a:extLst>
              <a:ext uri="{FF2B5EF4-FFF2-40B4-BE49-F238E27FC236}">
                <a16:creationId xmlns:a16="http://schemas.microsoft.com/office/drawing/2014/main" id="{70D6C11F-E870-FAFD-69A9-C425904C6A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8182" y="3532909"/>
            <a:ext cx="2493818" cy="3325091"/>
          </a:xfrm>
          <a:prstGeom prst="rect">
            <a:avLst/>
          </a:prstGeom>
          <a:ln>
            <a:noFill/>
          </a:ln>
          <a:effectLst>
            <a:softEdge rad="112500"/>
          </a:effectLst>
        </p:spPr>
      </p:pic>
    </p:spTree>
    <p:extLst>
      <p:ext uri="{BB962C8B-B14F-4D97-AF65-F5344CB8AC3E}">
        <p14:creationId xmlns:p14="http://schemas.microsoft.com/office/powerpoint/2010/main" val="16567620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descr="Immagine che contiene interno, Accessorio di moda, fiore, seduto&#10;&#10;Descrizione generata automaticamente">
            <a:extLst>
              <a:ext uri="{FF2B5EF4-FFF2-40B4-BE49-F238E27FC236}">
                <a16:creationId xmlns:a16="http://schemas.microsoft.com/office/drawing/2014/main" id="{33D88D8C-2999-5C6C-8217-0AB0B0532EB1}"/>
              </a:ext>
            </a:extLst>
          </p:cNvPr>
          <p:cNvPicPr>
            <a:picLocks noChangeAspect="1"/>
          </p:cNvPicPr>
          <p:nvPr/>
        </p:nvPicPr>
        <p:blipFill>
          <a:blip r:embed="rId3">
            <a:extLst>
              <a:ext uri="{28A0092B-C50C-407E-A947-70E740481C1C}">
                <a14:useLocalDpi xmlns:a14="http://schemas.microsoft.com/office/drawing/2010/main" val="0"/>
              </a:ext>
            </a:extLst>
          </a:blip>
          <a:srcRect t="5436"/>
          <a:stretch/>
        </p:blipFill>
        <p:spPr>
          <a:xfrm>
            <a:off x="0" y="10"/>
            <a:ext cx="9669642" cy="6857990"/>
          </a:xfrm>
          <a:prstGeom prst="rect">
            <a:avLst/>
          </a:prstGeom>
        </p:spPr>
      </p:pic>
      <p:sp>
        <p:nvSpPr>
          <p:cNvPr id="11" name="Rectangle 10">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4674FA26-E7A6-DDB6-234C-0F95CCF82BBD}"/>
              </a:ext>
            </a:extLst>
          </p:cNvPr>
          <p:cNvSpPr>
            <a:spLocks noGrp="1"/>
          </p:cNvSpPr>
          <p:nvPr>
            <p:ph type="title"/>
          </p:nvPr>
        </p:nvSpPr>
        <p:spPr>
          <a:xfrm>
            <a:off x="7196448" y="743446"/>
            <a:ext cx="4184720" cy="5158589"/>
          </a:xfrm>
          <a:noFill/>
        </p:spPr>
        <p:txBody>
          <a:bodyPr vert="horz" lIns="91440" tIns="45720" rIns="91440" bIns="45720" rtlCol="0" anchor="b">
            <a:normAutofit/>
          </a:bodyPr>
          <a:lstStyle/>
          <a:p>
            <a:br>
              <a:rPr lang="en-US" sz="5200" dirty="0">
                <a:solidFill>
                  <a:srgbClr val="C00000"/>
                </a:solidFill>
                <a:latin typeface="Ananda" pitchFamily="2" charset="0"/>
              </a:rPr>
            </a:br>
            <a:br>
              <a:rPr lang="en-US" sz="5200" dirty="0">
                <a:solidFill>
                  <a:srgbClr val="C00000"/>
                </a:solidFill>
                <a:latin typeface="Ananda" pitchFamily="2" charset="0"/>
              </a:rPr>
            </a:br>
            <a:br>
              <a:rPr lang="en-US" sz="5200" dirty="0">
                <a:solidFill>
                  <a:srgbClr val="C00000"/>
                </a:solidFill>
                <a:latin typeface="Ananda" pitchFamily="2" charset="0"/>
              </a:rPr>
            </a:br>
            <a:br>
              <a:rPr lang="en-US" sz="5200" dirty="0">
                <a:solidFill>
                  <a:srgbClr val="C00000"/>
                </a:solidFill>
                <a:latin typeface="Ananda" pitchFamily="2" charset="0"/>
              </a:rPr>
            </a:br>
            <a:r>
              <a:rPr lang="en-US" sz="5200" dirty="0" err="1">
                <a:solidFill>
                  <a:srgbClr val="C00000"/>
                </a:solidFill>
                <a:latin typeface="Ananda" pitchFamily="2" charset="0"/>
              </a:rPr>
              <a:t>Virtù</a:t>
            </a:r>
            <a:r>
              <a:rPr lang="en-US" sz="5200" dirty="0">
                <a:solidFill>
                  <a:srgbClr val="C00000"/>
                </a:solidFill>
                <a:latin typeface="Ananda" pitchFamily="2" charset="0"/>
              </a:rPr>
              <a:t> del     proprio </a:t>
            </a:r>
            <a:r>
              <a:rPr lang="en-US" sz="5200" dirty="0" err="1">
                <a:solidFill>
                  <a:srgbClr val="C00000"/>
                </a:solidFill>
                <a:latin typeface="Ananda" pitchFamily="2" charset="0"/>
              </a:rPr>
              <a:t>stato</a:t>
            </a:r>
            <a:endParaRPr lang="en-US" sz="5200" dirty="0">
              <a:solidFill>
                <a:srgbClr val="C00000"/>
              </a:solidFill>
              <a:latin typeface="Ananda" pitchFamily="2" charset="0"/>
            </a:endParaRPr>
          </a:p>
        </p:txBody>
      </p:sp>
    </p:spTree>
    <p:extLst>
      <p:ext uri="{BB962C8B-B14F-4D97-AF65-F5344CB8AC3E}">
        <p14:creationId xmlns:p14="http://schemas.microsoft.com/office/powerpoint/2010/main" val="30474043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773A480-903B-5496-143C-3B8FF9C51DDB}"/>
              </a:ext>
            </a:extLst>
          </p:cNvPr>
          <p:cNvSpPr>
            <a:spLocks noGrp="1"/>
          </p:cNvSpPr>
          <p:nvPr>
            <p:ph type="title"/>
          </p:nvPr>
        </p:nvSpPr>
        <p:spPr>
          <a:xfrm>
            <a:off x="876692" y="249382"/>
            <a:ext cx="5479719" cy="1318161"/>
          </a:xfrm>
        </p:spPr>
        <p:txBody>
          <a:bodyPr anchor="b">
            <a:normAutofit fontScale="90000"/>
          </a:bodyPr>
          <a:lstStyle/>
          <a:p>
            <a:br>
              <a:rPr lang="it-IT" sz="2700" dirty="0">
                <a:solidFill>
                  <a:srgbClr val="C00000"/>
                </a:solidFill>
                <a:latin typeface="Ananda" pitchFamily="2" charset="0"/>
              </a:rPr>
            </a:br>
            <a:br>
              <a:rPr lang="it-IT" sz="2700" dirty="0">
                <a:solidFill>
                  <a:srgbClr val="C00000"/>
                </a:solidFill>
                <a:latin typeface="Ananda" pitchFamily="2" charset="0"/>
              </a:rPr>
            </a:br>
            <a:br>
              <a:rPr lang="it-IT" sz="2700" dirty="0">
                <a:solidFill>
                  <a:srgbClr val="C00000"/>
                </a:solidFill>
                <a:latin typeface="Ananda" pitchFamily="2" charset="0"/>
              </a:rPr>
            </a:br>
            <a:br>
              <a:rPr lang="it-IT" sz="2700" dirty="0">
                <a:solidFill>
                  <a:srgbClr val="C00000"/>
                </a:solidFill>
                <a:latin typeface="Ananda" pitchFamily="2" charset="0"/>
              </a:rPr>
            </a:br>
            <a:br>
              <a:rPr lang="it-IT" sz="3200" dirty="0">
                <a:solidFill>
                  <a:srgbClr val="C00000"/>
                </a:solidFill>
              </a:rPr>
            </a:br>
            <a:r>
              <a:rPr lang="it-IT" sz="3600" dirty="0">
                <a:solidFill>
                  <a:srgbClr val="C00000"/>
                </a:solidFill>
                <a:latin typeface="Ananda" pitchFamily="2" charset="0"/>
              </a:rPr>
              <a:t>Povertà</a:t>
            </a:r>
            <a:br>
              <a:rPr lang="it-IT" sz="3600" dirty="0"/>
            </a:br>
            <a:endParaRPr lang="it-IT" sz="3600" dirty="0"/>
          </a:p>
        </p:txBody>
      </p:sp>
      <p:sp>
        <p:nvSpPr>
          <p:cNvPr id="3" name="Segnaposto contenuto 2">
            <a:extLst>
              <a:ext uri="{FF2B5EF4-FFF2-40B4-BE49-F238E27FC236}">
                <a16:creationId xmlns:a16="http://schemas.microsoft.com/office/drawing/2014/main" id="{6B89B62A-D7F8-6CAF-99C2-1D5D08DCA360}"/>
              </a:ext>
            </a:extLst>
          </p:cNvPr>
          <p:cNvSpPr>
            <a:spLocks noGrp="1"/>
          </p:cNvSpPr>
          <p:nvPr>
            <p:ph idx="1"/>
          </p:nvPr>
        </p:nvSpPr>
        <p:spPr>
          <a:xfrm>
            <a:off x="876692" y="1163782"/>
            <a:ext cx="7177600" cy="5354419"/>
          </a:xfrm>
        </p:spPr>
        <p:txBody>
          <a:bodyPr anchor="t">
            <a:noAutofit/>
          </a:bodyPr>
          <a:lstStyle/>
          <a:p>
            <a:pPr marL="0" indent="0">
              <a:buNone/>
            </a:pPr>
            <a:r>
              <a:rPr lang="it-IT" sz="1600" b="1" dirty="0">
                <a:latin typeface="Garamond" panose="02020404030301010803" pitchFamily="18" charset="0"/>
              </a:rPr>
              <a:t>La povertà scelta da Madre Antonia è radicale</a:t>
            </a:r>
            <a:r>
              <a:rPr lang="it-IT" sz="1600" dirty="0">
                <a:latin typeface="Garamond" panose="02020404030301010803" pitchFamily="18" charset="0"/>
              </a:rPr>
              <a:t>: nulla di se stessa deve preoccuparla, ma tutto quello che farà e che vorrà deve </a:t>
            </a:r>
            <a:r>
              <a:rPr lang="it-IT" sz="1600" i="1" dirty="0">
                <a:latin typeface="Garamond" panose="02020404030301010803" pitchFamily="18" charset="0"/>
              </a:rPr>
              <a:t>tener presente Dio per principio e per fine,</a:t>
            </a:r>
            <a:r>
              <a:rPr lang="it-IT" sz="1600" dirty="0">
                <a:latin typeface="Garamond" panose="02020404030301010803" pitchFamily="18" charset="0"/>
              </a:rPr>
              <a:t> servire alla </a:t>
            </a:r>
            <a:r>
              <a:rPr lang="it-IT" sz="1600" i="1" dirty="0">
                <a:latin typeface="Garamond" panose="02020404030301010803" pitchFamily="18" charset="0"/>
              </a:rPr>
              <a:t>maggior gloria di Dio</a:t>
            </a:r>
            <a:r>
              <a:rPr lang="it-IT" sz="1600" dirty="0">
                <a:latin typeface="Garamond" panose="02020404030301010803" pitchFamily="18" charset="0"/>
              </a:rPr>
              <a:t>, preparare e far conoscere il Regno di Dio.</a:t>
            </a:r>
          </a:p>
          <a:p>
            <a:pPr marL="0" indent="0">
              <a:buNone/>
            </a:pPr>
            <a:r>
              <a:rPr lang="it-IT" sz="1600" dirty="0">
                <a:latin typeface="Garamond" panose="02020404030301010803" pitchFamily="18" charset="0"/>
              </a:rPr>
              <a:t>Lo spirito di povertà di Madre Antonia si è imposto talmente all’osservazione dei contemporanei da aver tramandato questa virtù come sua speciale caratteristica.</a:t>
            </a:r>
          </a:p>
          <a:p>
            <a:pPr marL="0" indent="0">
              <a:buNone/>
            </a:pPr>
            <a:r>
              <a:rPr lang="it-IT" sz="1600" dirty="0">
                <a:latin typeface="Garamond" panose="02020404030301010803" pitchFamily="18" charset="0"/>
              </a:rPr>
              <a:t>Scrive suor Faustina </a:t>
            </a:r>
            <a:r>
              <a:rPr lang="it-IT" sz="1600" dirty="0" err="1">
                <a:latin typeface="Garamond" panose="02020404030301010803" pitchFamily="18" charset="0"/>
              </a:rPr>
              <a:t>Mattacheo</a:t>
            </a:r>
            <a:r>
              <a:rPr lang="it-IT" sz="1600" dirty="0">
                <a:latin typeface="Garamond" panose="02020404030301010803" pitchFamily="18" charset="0"/>
              </a:rPr>
              <a:t>, accettata nel Ritiro nel 1829:</a:t>
            </a:r>
          </a:p>
          <a:p>
            <a:pPr marL="0" indent="0">
              <a:buNone/>
            </a:pPr>
            <a:r>
              <a:rPr lang="it-IT" sz="1600" dirty="0">
                <a:latin typeface="Garamond" panose="02020404030301010803" pitchFamily="18" charset="0"/>
              </a:rPr>
              <a:t>«Sul principio ch’io mi trovavo colà si vestirono due suore: una la fecero cuciniera, l’altra coltivava l’orto e teneva una vacca, tutto ad uso della piccola comunità. La casa era poverissima, il pane si mangiava di segala, duro e mal lavorato; non avevamo sedie, e quando eravamo stanche dal lavoro, ci sedevamo un poco alla meglio sulle tavole sporgenti dai letti, i quali consistevano in un semplice pagliericcio, due cavalletti, quattro tavole di legno. In una stanza avevamo una statuina della Madonna di gesso con le braccia rotte: questa stanza ci serviva da cappella per le nostre preghiere… Si lavorava d’amore e d’accordo e si viveva contente come regine».</a:t>
            </a:r>
          </a:p>
          <a:p>
            <a:pPr marL="0" indent="0">
              <a:spcBef>
                <a:spcPts val="0"/>
              </a:spcBef>
              <a:buNone/>
            </a:pPr>
            <a:endParaRPr lang="it-IT" sz="1600" dirty="0">
              <a:latin typeface="Garamond" panose="02020404030301010803" pitchFamily="18" charset="0"/>
            </a:endParaRPr>
          </a:p>
          <a:p>
            <a:pPr marL="0" indent="0">
              <a:spcBef>
                <a:spcPts val="0"/>
              </a:spcBef>
              <a:buNone/>
            </a:pPr>
            <a:r>
              <a:rPr lang="it-IT" sz="1600" dirty="0">
                <a:latin typeface="Garamond" panose="02020404030301010803" pitchFamily="18" charset="0"/>
              </a:rPr>
              <a:t>Accadeva anche che la povertà si facesse drammatica:</a:t>
            </a:r>
          </a:p>
          <a:p>
            <a:pPr marL="0" indent="0">
              <a:spcBef>
                <a:spcPts val="0"/>
              </a:spcBef>
              <a:buNone/>
            </a:pPr>
            <a:r>
              <a:rPr lang="it-IT" sz="1600" dirty="0">
                <a:latin typeface="Garamond" panose="02020404030301010803" pitchFamily="18" charset="0"/>
              </a:rPr>
              <a:t>«È assioma – scrive il Prevosto di San Miche le a Maurizio farina - che ogni fatica merita premio, ed è il caso che queste finora non hanno altro guiderdone che quello che si aspettano dal cielo. Se non fossero nelle strettezze, direi col tempo tutto si farà, ma è adesso che languiscono nella miseria».</a:t>
            </a:r>
          </a:p>
        </p:txBody>
      </p:sp>
      <p:pic>
        <p:nvPicPr>
          <p:cNvPr id="5" name="Immagine 4" descr="Immagine che contiene interno, muro, arte, legno&#10;&#10;Il contenuto generato dall'IA potrebbe non essere corretto.">
            <a:extLst>
              <a:ext uri="{FF2B5EF4-FFF2-40B4-BE49-F238E27FC236}">
                <a16:creationId xmlns:a16="http://schemas.microsoft.com/office/drawing/2014/main" id="{4E4B0CE2-4F9E-5CC0-D608-BFEAC2966D07}"/>
              </a:ext>
            </a:extLst>
          </p:cNvPr>
          <p:cNvPicPr>
            <a:picLocks noChangeAspect="1"/>
          </p:cNvPicPr>
          <p:nvPr/>
        </p:nvPicPr>
        <p:blipFill>
          <a:blip r:embed="rId3">
            <a:extLst>
              <a:ext uri="{28A0092B-C50C-407E-A947-70E740481C1C}">
                <a14:useLocalDpi xmlns:a14="http://schemas.microsoft.com/office/drawing/2010/main" val="0"/>
              </a:ext>
            </a:extLst>
          </a:blip>
          <a:srcRect r="4322"/>
          <a:stretch>
            <a:fillRect/>
          </a:stretch>
        </p:blipFill>
        <p:spPr>
          <a:xfrm>
            <a:off x="8054292" y="339798"/>
            <a:ext cx="4137708" cy="5981298"/>
          </a:xfrm>
          <a:prstGeom prst="rect">
            <a:avLst/>
          </a:prstGeom>
          <a:ln>
            <a:noFill/>
          </a:ln>
          <a:effectLst>
            <a:softEdge rad="112500"/>
          </a:effectLst>
        </p:spPr>
      </p:pic>
      <p:grpSp>
        <p:nvGrpSpPr>
          <p:cNvPr id="10" name="Group 9">
            <a:extLst>
              <a:ext uri="{FF2B5EF4-FFF2-40B4-BE49-F238E27FC236}">
                <a16:creationId xmlns:a16="http://schemas.microsoft.com/office/drawing/2014/main" id="{8CE57D37-C2D0-066B-1AE3-6F4244344F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1" name="Rectangle 10">
              <a:extLst>
                <a:ext uri="{FF2B5EF4-FFF2-40B4-BE49-F238E27FC236}">
                  <a16:creationId xmlns:a16="http://schemas.microsoft.com/office/drawing/2014/main" id="{A24DCA44-89CF-872A-903F-96C50780E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B0CC4F5-AC85-FFFA-7EB5-33C4FCE90A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322233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E37C7F5A-0962-B36F-EDA9-988497CB8792}"/>
              </a:ext>
            </a:extLst>
          </p:cNvPr>
          <p:cNvSpPr>
            <a:spLocks noGrp="1"/>
          </p:cNvSpPr>
          <p:nvPr>
            <p:ph type="title"/>
          </p:nvPr>
        </p:nvSpPr>
        <p:spPr>
          <a:xfrm>
            <a:off x="838201" y="365126"/>
            <a:ext cx="5251316" cy="1131166"/>
          </a:xfrm>
        </p:spPr>
        <p:txBody>
          <a:bodyPr>
            <a:normAutofit/>
          </a:bodyPr>
          <a:lstStyle/>
          <a:p>
            <a:r>
              <a:rPr lang="it-IT" dirty="0">
                <a:solidFill>
                  <a:srgbClr val="C00000"/>
                </a:solidFill>
                <a:latin typeface="Ananda" pitchFamily="2" charset="0"/>
              </a:rPr>
              <a:t>Castità</a:t>
            </a:r>
            <a:endParaRPr lang="it-IT" dirty="0">
              <a:solidFill>
                <a:srgbClr val="C00000"/>
              </a:solidFill>
            </a:endParaRPr>
          </a:p>
        </p:txBody>
      </p:sp>
      <p:sp>
        <p:nvSpPr>
          <p:cNvPr id="3" name="Segnaposto contenuto 2">
            <a:extLst>
              <a:ext uri="{FF2B5EF4-FFF2-40B4-BE49-F238E27FC236}">
                <a16:creationId xmlns:a16="http://schemas.microsoft.com/office/drawing/2014/main" id="{3122440D-C15A-7DFA-8CD6-D19723ED7D51}"/>
              </a:ext>
            </a:extLst>
          </p:cNvPr>
          <p:cNvSpPr>
            <a:spLocks noGrp="1"/>
          </p:cNvSpPr>
          <p:nvPr>
            <p:ph idx="1"/>
          </p:nvPr>
        </p:nvSpPr>
        <p:spPr>
          <a:xfrm>
            <a:off x="838200" y="1341912"/>
            <a:ext cx="6477000" cy="5047013"/>
          </a:xfrm>
        </p:spPr>
        <p:txBody>
          <a:bodyPr>
            <a:normAutofit/>
          </a:bodyPr>
          <a:lstStyle/>
          <a:p>
            <a:pPr marL="0" indent="0">
              <a:buNone/>
            </a:pPr>
            <a:endParaRPr lang="it-IT" sz="1100" dirty="0">
              <a:latin typeface="Garamond" panose="02020404030301010803" pitchFamily="18" charset="0"/>
            </a:endParaRPr>
          </a:p>
          <a:p>
            <a:pPr marL="0" indent="0">
              <a:buNone/>
            </a:pPr>
            <a:r>
              <a:rPr lang="it-IT" sz="1600" dirty="0">
                <a:latin typeface="Garamond" panose="02020404030301010803" pitchFamily="18" charset="0"/>
              </a:rPr>
              <a:t>La virtù della castità, nella sua dimensione più alta di castità perfetta, può essere considerata virtù teologale in quanto essa è autentica solo se è una scelta totale e assoluta di Dio amato </a:t>
            </a:r>
            <a:r>
              <a:rPr lang="it-IT" sz="1600" i="1" dirty="0">
                <a:latin typeface="Garamond" panose="02020404030301010803" pitchFamily="18" charset="0"/>
              </a:rPr>
              <a:t>sopra ogni cosa </a:t>
            </a:r>
            <a:r>
              <a:rPr lang="it-IT" sz="1600" dirty="0">
                <a:latin typeface="Garamond" panose="02020404030301010803" pitchFamily="18" charset="0"/>
              </a:rPr>
              <a:t>(PC 5), compresa la realtà più intima di sé. Da tutta la vita di Madre Antonia, dalle sue opere, dalle testimonianze e dalla tradizione risulta in maniera evidentissima quanto l’amore di Dio l’abbia presa talmente da non lasciare spazio a nulla che non fosse il desiderio di vederlo conosciuto e amato da tutti.</a:t>
            </a:r>
          </a:p>
          <a:p>
            <a:pPr marL="0" indent="0">
              <a:buNone/>
            </a:pPr>
            <a:r>
              <a:rPr lang="it-IT" sz="1800" b="1" i="1" dirty="0">
                <a:latin typeface="Garamond" panose="02020404030301010803" pitchFamily="18" charset="0"/>
              </a:rPr>
              <a:t>Condurre anime a Dio, innamorarle di Dio, era questo il più vivo desiderio del suo cuore.</a:t>
            </a:r>
          </a:p>
          <a:p>
            <a:pPr marL="0" indent="0">
              <a:buNone/>
            </a:pPr>
            <a:r>
              <a:rPr lang="it-IT" sz="1600" dirty="0">
                <a:latin typeface="Garamond" panose="02020404030301010803" pitchFamily="18" charset="0"/>
              </a:rPr>
              <a:t>Il </a:t>
            </a:r>
            <a:r>
              <a:rPr lang="it-IT" sz="1600" b="1" dirty="0">
                <a:latin typeface="Garamond" panose="02020404030301010803" pitchFamily="18" charset="0"/>
              </a:rPr>
              <a:t>Voto di perpetua verginità</a:t>
            </a:r>
            <a:r>
              <a:rPr lang="it-IT" sz="1600" dirty="0">
                <a:latin typeface="Garamond" panose="02020404030301010803" pitchFamily="18" charset="0"/>
              </a:rPr>
              <a:t>, compiuto in un’età in cui il risveglio dei sensi e il richiamo dell’amore umano orientano verso ben altre scelte è un segno che lo Spirito del Signore l’aveva prevenuta con questo dono, facendole gustare tutta la bellezza e la pienezza di un Amore più grande.</a:t>
            </a:r>
          </a:p>
          <a:p>
            <a:pPr marL="0" indent="0">
              <a:buNone/>
            </a:pPr>
            <a:r>
              <a:rPr lang="it-IT" sz="1600" dirty="0">
                <a:latin typeface="Garamond" panose="02020404030301010803" pitchFamily="18" charset="0"/>
              </a:rPr>
              <a:t>È evidente l’atteggiamento di vigilanza, di preghiera e di penitenza per la salvaguardia della castità. La  Fondatrice era attenta ad evitare, per sé e per le Suore, ogni cosa che potesse mettere, se pure lontanamente, in pericolo la virtù della castità.</a:t>
            </a:r>
            <a:endParaRPr lang="it-IT" sz="1600" u="sng" dirty="0">
              <a:latin typeface="Garamond" panose="02020404030301010803" pitchFamily="18" charset="0"/>
            </a:endParaRPr>
          </a:p>
        </p:txBody>
      </p:sp>
      <p:pic>
        <p:nvPicPr>
          <p:cNvPr id="5" name="Immagine 4" descr="Immagine che contiene aria aperta, cielo, orologio, finestra&#10;&#10;Il contenuto generato dall'IA potrebbe non essere corretto.">
            <a:extLst>
              <a:ext uri="{FF2B5EF4-FFF2-40B4-BE49-F238E27FC236}">
                <a16:creationId xmlns:a16="http://schemas.microsoft.com/office/drawing/2014/main" id="{9B917667-2EE6-EDE3-40A8-E957F11822E2}"/>
              </a:ext>
            </a:extLst>
          </p:cNvPr>
          <p:cNvPicPr>
            <a:picLocks noChangeAspect="1"/>
          </p:cNvPicPr>
          <p:nvPr/>
        </p:nvPicPr>
        <p:blipFill>
          <a:blip r:embed="rId3">
            <a:extLst>
              <a:ext uri="{28A0092B-C50C-407E-A947-70E740481C1C}">
                <a14:useLocalDpi xmlns:a14="http://schemas.microsoft.com/office/drawing/2010/main" val="0"/>
              </a:ext>
            </a:extLst>
          </a:blip>
          <a:srcRect t="13740"/>
          <a:stretch>
            <a:fillRect/>
          </a:stretch>
        </p:blipFill>
        <p:spPr>
          <a:xfrm>
            <a:off x="7030193" y="10"/>
            <a:ext cx="5161808"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8851405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39EAB7BC-E1B6-EB92-EDD4-ABCC994CB9B9}"/>
              </a:ext>
            </a:extLst>
          </p:cNvPr>
          <p:cNvSpPr>
            <a:spLocks noGrp="1"/>
          </p:cNvSpPr>
          <p:nvPr>
            <p:ph type="title"/>
          </p:nvPr>
        </p:nvSpPr>
        <p:spPr>
          <a:xfrm>
            <a:off x="838201" y="365125"/>
            <a:ext cx="5251316" cy="1807305"/>
          </a:xfrm>
        </p:spPr>
        <p:txBody>
          <a:bodyPr>
            <a:normAutofit/>
          </a:bodyPr>
          <a:lstStyle/>
          <a:p>
            <a:r>
              <a:rPr lang="it-IT" dirty="0">
                <a:solidFill>
                  <a:srgbClr val="C00000"/>
                </a:solidFill>
                <a:latin typeface="Ananda" pitchFamily="2" charset="0"/>
              </a:rPr>
              <a:t>Obbedienza</a:t>
            </a:r>
            <a:endParaRPr lang="it-IT" dirty="0">
              <a:solidFill>
                <a:srgbClr val="C00000"/>
              </a:solidFill>
            </a:endParaRPr>
          </a:p>
        </p:txBody>
      </p:sp>
      <p:sp>
        <p:nvSpPr>
          <p:cNvPr id="3" name="Segnaposto contenuto 2">
            <a:extLst>
              <a:ext uri="{FF2B5EF4-FFF2-40B4-BE49-F238E27FC236}">
                <a16:creationId xmlns:a16="http://schemas.microsoft.com/office/drawing/2014/main" id="{DF257159-2990-645D-01FA-9854F51643ED}"/>
              </a:ext>
            </a:extLst>
          </p:cNvPr>
          <p:cNvSpPr>
            <a:spLocks noGrp="1"/>
          </p:cNvSpPr>
          <p:nvPr>
            <p:ph idx="1"/>
          </p:nvPr>
        </p:nvSpPr>
        <p:spPr>
          <a:xfrm>
            <a:off x="380010" y="1591294"/>
            <a:ext cx="6547708" cy="4585669"/>
          </a:xfrm>
        </p:spPr>
        <p:txBody>
          <a:bodyPr>
            <a:normAutofit/>
          </a:bodyPr>
          <a:lstStyle/>
          <a:p>
            <a:pPr marL="0" indent="0">
              <a:buNone/>
            </a:pPr>
            <a:r>
              <a:rPr lang="it-IT" sz="1600" dirty="0">
                <a:latin typeface="Garamond" panose="02020404030301010803" pitchFamily="18" charset="0"/>
              </a:rPr>
              <a:t>La vita di Madre Antonia fu vissuta secondo il disegno di Dio, nell’abbandono e nell’adesione alla sua volontà: un’esistenza umana contrassegnata, conseguentemente, dall’obbedienza ai di Lui intermediari, dal dono di sé e della propria vita per gli altri.</a:t>
            </a:r>
          </a:p>
          <a:p>
            <a:pPr marL="0" indent="0">
              <a:buNone/>
            </a:pPr>
            <a:r>
              <a:rPr lang="it-IT" sz="1600" dirty="0">
                <a:latin typeface="Garamond" panose="02020404030301010803" pitchFamily="18" charset="0"/>
              </a:rPr>
              <a:t>Il suo obiettivo di fondare un’istituzione religiosa al di fuori degli schemi tradizionali e dedicata alla «Concezione della Beata Vergine Maria» le valse incomprensioni e difficoltà, per cui venne talora a trovarsi sola e a doversi domandare: «Signore, cosa vuoi che io faccia?» proprio di trovare qui il punto focale dell’obbedienza esercitata, si può dire in grado eroico, da Madre Antonia in molte circostanze relative alla fondazione dell’Istituto, verso Superiori ecclesiastici, Autorità civili e, alla fine della vita, verso la Superiora dell’istituto.</a:t>
            </a:r>
            <a:endParaRPr lang="it-IT" sz="1600" b="1" dirty="0">
              <a:latin typeface="Garamond" panose="02020404030301010803" pitchFamily="18" charset="0"/>
            </a:endParaRPr>
          </a:p>
          <a:p>
            <a:pPr marL="0" indent="0">
              <a:buNone/>
            </a:pPr>
            <a:r>
              <a:rPr lang="it-IT" sz="1600" b="1" dirty="0">
                <a:latin typeface="Garamond" panose="02020404030301010803" pitchFamily="18" charset="0"/>
              </a:rPr>
              <a:t>	- Obbedienza alla volontà di Dio</a:t>
            </a:r>
          </a:p>
          <a:p>
            <a:pPr marL="0" indent="0">
              <a:buNone/>
            </a:pPr>
            <a:r>
              <a:rPr lang="it-IT" sz="1600" b="1" dirty="0">
                <a:latin typeface="Garamond" panose="02020404030301010803" pitchFamily="18" charset="0"/>
              </a:rPr>
              <a:t>	- Obbedienza alle Autorità civili ed ecclesiastiche</a:t>
            </a:r>
          </a:p>
          <a:p>
            <a:pPr marL="0" indent="0">
              <a:buNone/>
            </a:pPr>
            <a:r>
              <a:rPr lang="it-IT" sz="1600" b="1" dirty="0">
                <a:latin typeface="Garamond" panose="02020404030301010803" pitchFamily="18" charset="0"/>
              </a:rPr>
              <a:t>	- Obbedienza nella sua vita consacrata</a:t>
            </a:r>
          </a:p>
          <a:p>
            <a:pPr marL="0" indent="0">
              <a:buNone/>
            </a:pPr>
            <a:r>
              <a:rPr lang="it-IT" sz="1600" dirty="0">
                <a:latin typeface="Garamond" panose="02020404030301010803" pitchFamily="18" charset="0"/>
              </a:rPr>
              <a:t>     Tempo del </a:t>
            </a:r>
            <a:r>
              <a:rPr lang="it-IT" sz="1600" b="1" dirty="0">
                <a:latin typeface="Garamond" panose="02020404030301010803" pitchFamily="18" charset="0"/>
              </a:rPr>
              <a:t>silenzio obbediente </a:t>
            </a:r>
            <a:r>
              <a:rPr lang="it-IT" sz="1600" dirty="0">
                <a:latin typeface="Garamond" panose="02020404030301010803" pitchFamily="18" charset="0"/>
              </a:rPr>
              <a:t>dal 1831 al 1835, periodo della direzione di p. Durando.</a:t>
            </a:r>
          </a:p>
          <a:p>
            <a:pPr marL="0" indent="0">
              <a:buNone/>
            </a:pPr>
            <a:endParaRPr lang="it-IT" sz="1100" dirty="0">
              <a:latin typeface="Garamond" panose="02020404030301010803" pitchFamily="18" charset="0"/>
            </a:endParaRPr>
          </a:p>
        </p:txBody>
      </p:sp>
      <p:pic>
        <p:nvPicPr>
          <p:cNvPr id="5" name="Immagine 4" descr="Immagine che contiene campana, edificio, mattone, Campana di chiesa&#10;&#10;Il contenuto generato dall'IA potrebbe non essere corretto.">
            <a:extLst>
              <a:ext uri="{FF2B5EF4-FFF2-40B4-BE49-F238E27FC236}">
                <a16:creationId xmlns:a16="http://schemas.microsoft.com/office/drawing/2014/main" id="{763F9288-F4BA-CB0C-6D8D-5D4177D17652}"/>
              </a:ext>
            </a:extLst>
          </p:cNvPr>
          <p:cNvPicPr>
            <a:picLocks noChangeAspect="1"/>
          </p:cNvPicPr>
          <p:nvPr/>
        </p:nvPicPr>
        <p:blipFill>
          <a:blip r:embed="rId3">
            <a:extLst>
              <a:ext uri="{28A0092B-C50C-407E-A947-70E740481C1C}">
                <a14:useLocalDpi xmlns:a14="http://schemas.microsoft.com/office/drawing/2010/main" val="0"/>
              </a:ext>
            </a:extLst>
          </a:blip>
          <a:srcRect b="13740"/>
          <a:stretch>
            <a:fill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6057842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magine 6" descr="Immagine che contiene testo, interno, fiore, libro&#10;&#10;Il contenuto generato dall'IA potrebbe non essere corretto.">
            <a:extLst>
              <a:ext uri="{FF2B5EF4-FFF2-40B4-BE49-F238E27FC236}">
                <a16:creationId xmlns:a16="http://schemas.microsoft.com/office/drawing/2014/main" id="{7F36D698-57E3-D21C-FDCF-E03FEB912CFE}"/>
              </a:ext>
            </a:extLst>
          </p:cNvPr>
          <p:cNvPicPr>
            <a:picLocks noChangeAspect="1"/>
          </p:cNvPicPr>
          <p:nvPr/>
        </p:nvPicPr>
        <p:blipFill>
          <a:blip r:embed="rId3">
            <a:extLst>
              <a:ext uri="{28A0092B-C50C-407E-A947-70E740481C1C}">
                <a14:useLocalDpi xmlns:a14="http://schemas.microsoft.com/office/drawing/2010/main" val="0"/>
              </a:ext>
            </a:extLst>
          </a:blip>
          <a:srcRect l="1728" r="17903"/>
          <a:stretch>
            <a:fillRect/>
          </a:stretch>
        </p:blipFill>
        <p:spPr>
          <a:xfrm>
            <a:off x="-174430" y="-83358"/>
            <a:ext cx="9669642" cy="6857990"/>
          </a:xfrm>
          <a:prstGeom prst="rect">
            <a:avLst/>
          </a:prstGeom>
        </p:spPr>
      </p:pic>
      <p:sp>
        <p:nvSpPr>
          <p:cNvPr id="19" name="Rectangle 1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9BB76DE2-1079-25E5-F820-943C61B887B7}"/>
              </a:ext>
            </a:extLst>
          </p:cNvPr>
          <p:cNvSpPr>
            <a:spLocks noGrp="1"/>
          </p:cNvSpPr>
          <p:nvPr>
            <p:ph type="title"/>
          </p:nvPr>
        </p:nvSpPr>
        <p:spPr>
          <a:xfrm>
            <a:off x="4572000" y="166255"/>
            <a:ext cx="7528956" cy="1816924"/>
          </a:xfrm>
        </p:spPr>
        <p:txBody>
          <a:bodyPr>
            <a:normAutofit/>
          </a:bodyPr>
          <a:lstStyle/>
          <a:p>
            <a:br>
              <a:rPr lang="it-IT" sz="2500" dirty="0">
                <a:latin typeface="Ananda" pitchFamily="2" charset="0"/>
              </a:rPr>
            </a:br>
            <a:r>
              <a:rPr lang="it-IT" sz="3200" dirty="0">
                <a:solidFill>
                  <a:srgbClr val="C00000"/>
                </a:solidFill>
                <a:latin typeface="Ananda" pitchFamily="2" charset="0"/>
              </a:rPr>
              <a:t>Sfogliando la </a:t>
            </a:r>
            <a:r>
              <a:rPr lang="it-IT" sz="3200" b="1" dirty="0">
                <a:solidFill>
                  <a:srgbClr val="C00000"/>
                </a:solidFill>
                <a:latin typeface="Ananda" pitchFamily="2" charset="0"/>
              </a:rPr>
              <a:t>Positio</a:t>
            </a:r>
            <a:br>
              <a:rPr lang="it-IT" sz="3200" dirty="0">
                <a:solidFill>
                  <a:srgbClr val="C00000"/>
                </a:solidFill>
                <a:latin typeface="Ananda" pitchFamily="2" charset="0"/>
              </a:rPr>
            </a:br>
            <a:r>
              <a:rPr lang="it-IT" sz="3200" dirty="0">
                <a:solidFill>
                  <a:srgbClr val="C00000"/>
                </a:solidFill>
                <a:latin typeface="Ananda" pitchFamily="2" charset="0"/>
              </a:rPr>
              <a:t>super vita</a:t>
            </a:r>
            <a:r>
              <a:rPr lang="it-IT" sz="3200" dirty="0">
                <a:solidFill>
                  <a:srgbClr val="C00000"/>
                </a:solidFill>
              </a:rPr>
              <a:t>,</a:t>
            </a:r>
            <a:r>
              <a:rPr lang="it-IT" sz="3200" dirty="0">
                <a:solidFill>
                  <a:srgbClr val="C00000"/>
                </a:solidFill>
                <a:latin typeface="Ananda" pitchFamily="2" charset="0"/>
              </a:rPr>
              <a:t> </a:t>
            </a:r>
            <a:r>
              <a:rPr lang="it-IT" sz="3200" dirty="0" err="1">
                <a:solidFill>
                  <a:srgbClr val="C00000"/>
                </a:solidFill>
                <a:latin typeface="Ananda" pitchFamily="2" charset="0"/>
              </a:rPr>
              <a:t>virtutibus</a:t>
            </a:r>
            <a:r>
              <a:rPr lang="it-IT" sz="3200" dirty="0">
                <a:solidFill>
                  <a:srgbClr val="C00000"/>
                </a:solidFill>
                <a:latin typeface="Ananda" pitchFamily="2" charset="0"/>
              </a:rPr>
              <a:t> et fama </a:t>
            </a:r>
            <a:r>
              <a:rPr lang="it-IT" sz="3200" dirty="0" err="1">
                <a:solidFill>
                  <a:srgbClr val="C00000"/>
                </a:solidFill>
                <a:latin typeface="Ananda" pitchFamily="2" charset="0"/>
              </a:rPr>
              <a:t>sanctitatis</a:t>
            </a:r>
            <a:br>
              <a:rPr lang="it-IT" sz="3200" dirty="0">
                <a:latin typeface="Ananda" pitchFamily="2" charset="0"/>
              </a:rPr>
            </a:br>
            <a:endParaRPr lang="it-IT" sz="3200" dirty="0"/>
          </a:p>
        </p:txBody>
      </p:sp>
      <p:sp>
        <p:nvSpPr>
          <p:cNvPr id="3" name="Segnaposto contenuto 2">
            <a:extLst>
              <a:ext uri="{FF2B5EF4-FFF2-40B4-BE49-F238E27FC236}">
                <a16:creationId xmlns:a16="http://schemas.microsoft.com/office/drawing/2014/main" id="{B1B7A633-62AF-4798-A707-A94EBA864346}"/>
              </a:ext>
            </a:extLst>
          </p:cNvPr>
          <p:cNvSpPr>
            <a:spLocks noGrp="1"/>
          </p:cNvSpPr>
          <p:nvPr>
            <p:ph idx="1"/>
          </p:nvPr>
        </p:nvSpPr>
        <p:spPr>
          <a:xfrm>
            <a:off x="6365174" y="2434201"/>
            <a:ext cx="4988625" cy="3742762"/>
          </a:xfrm>
        </p:spPr>
        <p:txBody>
          <a:bodyPr>
            <a:normAutofit/>
          </a:bodyPr>
          <a:lstStyle/>
          <a:p>
            <a:pPr marL="0" indent="0">
              <a:spcBef>
                <a:spcPts val="0"/>
              </a:spcBef>
              <a:spcAft>
                <a:spcPts val="600"/>
              </a:spcAft>
              <a:buNone/>
            </a:pPr>
            <a:endParaRPr lang="it-IT" sz="1700" dirty="0">
              <a:latin typeface="Garamond" panose="02020404030301010803" pitchFamily="18" charset="0"/>
              <a:cs typeface="Times New Roman" panose="02020603050405020304" pitchFamily="18" charset="0"/>
            </a:endParaRPr>
          </a:p>
          <a:p>
            <a:pPr marL="0" indent="0">
              <a:spcBef>
                <a:spcPts val="0"/>
              </a:spcBef>
              <a:spcAft>
                <a:spcPts val="600"/>
              </a:spcAft>
              <a:buNone/>
            </a:pPr>
            <a:r>
              <a:rPr lang="it-IT" sz="2000" dirty="0">
                <a:latin typeface="Garamond" panose="02020404030301010803" pitchFamily="18" charset="0"/>
                <a:cs typeface="Times New Roman" panose="02020603050405020304" pitchFamily="18" charset="0"/>
              </a:rPr>
              <a:t>Dalla documentazione raccolta per ricostruire la vita e l’opera di Madre Antonia si raggiunge la certezza morale che </a:t>
            </a:r>
            <a:r>
              <a:rPr lang="it-IT" sz="2000" b="1" dirty="0">
                <a:latin typeface="Garamond" panose="02020404030301010803" pitchFamily="18" charset="0"/>
                <a:cs typeface="Times New Roman" panose="02020603050405020304" pitchFamily="18" charset="0"/>
              </a:rPr>
              <a:t>tutte le virtù siano state da lei praticate in modo eccelso, addirittura eroico. </a:t>
            </a:r>
          </a:p>
          <a:p>
            <a:pPr marL="0" indent="0">
              <a:spcBef>
                <a:spcPts val="0"/>
              </a:spcBef>
              <a:spcAft>
                <a:spcPts val="600"/>
              </a:spcAft>
              <a:buNone/>
            </a:pPr>
            <a:r>
              <a:rPr lang="it-IT" sz="2000" dirty="0">
                <a:latin typeface="Garamond" panose="02020404030301010803" pitchFamily="18" charset="0"/>
                <a:cs typeface="Times New Roman" panose="02020603050405020304" pitchFamily="18" charset="0"/>
              </a:rPr>
              <a:t>Questo fin da molto giovane, quando viveva in famiglia.</a:t>
            </a:r>
          </a:p>
          <a:p>
            <a:pPr marL="0" indent="0">
              <a:spcBef>
                <a:spcPts val="0"/>
              </a:spcBef>
              <a:spcAft>
                <a:spcPts val="600"/>
              </a:spcAft>
              <a:buNone/>
            </a:pPr>
            <a:endParaRPr lang="it-IT" sz="1700" dirty="0">
              <a:latin typeface="Garamond" panose="02020404030301010803" pitchFamily="18" charset="0"/>
              <a:cs typeface="Times New Roman" panose="02020603050405020304" pitchFamily="18" charset="0"/>
            </a:endParaRPr>
          </a:p>
          <a:p>
            <a:pPr marL="0" indent="0" algn="just">
              <a:spcBef>
                <a:spcPts val="0"/>
              </a:spcBef>
              <a:spcAft>
                <a:spcPts val="600"/>
              </a:spcAft>
              <a:buNone/>
            </a:pPr>
            <a:r>
              <a:rPr lang="it-IT" sz="1800" dirty="0">
                <a:latin typeface="Garamond" panose="02020404030301010803" pitchFamily="18" charset="0"/>
                <a:cs typeface="Times New Roman" panose="02020603050405020304" pitchFamily="18" charset="0"/>
              </a:rPr>
              <a:t>P.S. I testi riprodotti sono stati stralciati quasi integralmente dal 1° Vol. della Positio.</a:t>
            </a:r>
          </a:p>
          <a:p>
            <a:pPr marL="0" indent="0">
              <a:spcBef>
                <a:spcPts val="0"/>
              </a:spcBef>
              <a:spcAft>
                <a:spcPts val="600"/>
              </a:spcAft>
              <a:buNone/>
            </a:pPr>
            <a:endParaRPr lang="it-IT" sz="1700" dirty="0">
              <a:latin typeface="Garamond" panose="02020404030301010803" pitchFamily="18" charset="0"/>
              <a:cs typeface="Times New Roman" panose="02020603050405020304" pitchFamily="18" charset="0"/>
            </a:endParaRPr>
          </a:p>
        </p:txBody>
      </p:sp>
    </p:spTree>
    <p:extLst>
      <p:ext uri="{BB962C8B-B14F-4D97-AF65-F5344CB8AC3E}">
        <p14:creationId xmlns:p14="http://schemas.microsoft.com/office/powerpoint/2010/main" val="35938373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l significato della violetta nel linguaggio dei fiori – Nella terra dei  fiori">
            <a:extLst>
              <a:ext uri="{FF2B5EF4-FFF2-40B4-BE49-F238E27FC236}">
                <a16:creationId xmlns:a16="http://schemas.microsoft.com/office/drawing/2014/main" id="{0E0C3C26-B4E0-CA46-66A9-FFF803E500CC}"/>
              </a:ext>
            </a:extLst>
          </p:cNvPr>
          <p:cNvPicPr>
            <a:picLocks noChangeAspect="1" noChangeArrowheads="1"/>
          </p:cNvPicPr>
          <p:nvPr/>
        </p:nvPicPr>
        <p:blipFill>
          <a:blip r:embed="rId3">
            <a:alphaModFix amt="50000"/>
            <a:extLst>
              <a:ext uri="{28A0092B-C50C-407E-A947-70E740481C1C}">
                <a14:useLocalDpi xmlns:a14="http://schemas.microsoft.com/office/drawing/2010/main" val="0"/>
              </a:ext>
            </a:extLst>
          </a:blip>
          <a:srcRect b="5436"/>
          <a:stretch/>
        </p:blipFill>
        <p:spPr bwMode="auto">
          <a:xfrm>
            <a:off x="4025735" y="106878"/>
            <a:ext cx="8441947"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2C8E41D5-2D4E-5D8E-8B0D-00C62AA88141}"/>
              </a:ext>
            </a:extLst>
          </p:cNvPr>
          <p:cNvSpPr>
            <a:spLocks noGrp="1"/>
          </p:cNvSpPr>
          <p:nvPr>
            <p:ph type="title"/>
          </p:nvPr>
        </p:nvSpPr>
        <p:spPr>
          <a:xfrm>
            <a:off x="838200" y="365125"/>
            <a:ext cx="3822189" cy="988662"/>
          </a:xfrm>
        </p:spPr>
        <p:txBody>
          <a:bodyPr vert="horz" lIns="91440" tIns="45720" rIns="91440" bIns="45720" rtlCol="0">
            <a:normAutofit/>
          </a:bodyPr>
          <a:lstStyle/>
          <a:p>
            <a:r>
              <a:rPr lang="it-IT" sz="4000" dirty="0">
                <a:solidFill>
                  <a:srgbClr val="C00000"/>
                </a:solidFill>
                <a:latin typeface="Ananda" pitchFamily="2" charset="0"/>
              </a:rPr>
              <a:t>Umiltà</a:t>
            </a:r>
            <a:endParaRPr lang="en-US" sz="4000" dirty="0">
              <a:solidFill>
                <a:srgbClr val="C00000"/>
              </a:solidFill>
            </a:endParaRPr>
          </a:p>
        </p:txBody>
      </p:sp>
      <p:sp>
        <p:nvSpPr>
          <p:cNvPr id="34" name="Content Placeholder 33">
            <a:extLst>
              <a:ext uri="{FF2B5EF4-FFF2-40B4-BE49-F238E27FC236}">
                <a16:creationId xmlns:a16="http://schemas.microsoft.com/office/drawing/2014/main" id="{C44B5F51-4D94-7275-C82C-9A03B5F50A5E}"/>
              </a:ext>
            </a:extLst>
          </p:cNvPr>
          <p:cNvSpPr>
            <a:spLocks noGrp="1"/>
          </p:cNvSpPr>
          <p:nvPr>
            <p:ph idx="1"/>
          </p:nvPr>
        </p:nvSpPr>
        <p:spPr>
          <a:xfrm>
            <a:off x="380010" y="1223158"/>
            <a:ext cx="6662058" cy="4953805"/>
          </a:xfrm>
        </p:spPr>
        <p:txBody>
          <a:bodyPr>
            <a:normAutofit/>
          </a:bodyPr>
          <a:lstStyle/>
          <a:p>
            <a:pPr marL="0" indent="0">
              <a:buNone/>
            </a:pPr>
            <a:endParaRPr lang="en-US" sz="2000" dirty="0">
              <a:latin typeface="Garamond" panose="02020404030301010803" pitchFamily="18" charset="0"/>
            </a:endParaRPr>
          </a:p>
          <a:p>
            <a:pPr marL="0" indent="0">
              <a:buNone/>
            </a:pPr>
            <a:r>
              <a:rPr lang="en-US" sz="2000" dirty="0">
                <a:latin typeface="Garamond" panose="02020404030301010803" pitchFamily="18" charset="0"/>
              </a:rPr>
              <a:t>Questa </a:t>
            </a:r>
            <a:r>
              <a:rPr lang="en-US" sz="2000" dirty="0" err="1">
                <a:latin typeface="Garamond" panose="02020404030301010803" pitchFamily="18" charset="0"/>
              </a:rPr>
              <a:t>virtù</a:t>
            </a:r>
            <a:r>
              <a:rPr lang="en-US" sz="2000" dirty="0">
                <a:latin typeface="Garamond" panose="02020404030301010803" pitchFamily="18" charset="0"/>
              </a:rPr>
              <a:t> </a:t>
            </a:r>
            <a:r>
              <a:rPr lang="en-US" sz="2000" dirty="0" err="1">
                <a:latin typeface="Garamond" panose="02020404030301010803" pitchFamily="18" charset="0"/>
              </a:rPr>
              <a:t>può</a:t>
            </a:r>
            <a:r>
              <a:rPr lang="en-US" sz="2000" dirty="0">
                <a:latin typeface="Garamond" panose="02020404030301010803" pitchFamily="18" charset="0"/>
              </a:rPr>
              <a:t> </a:t>
            </a:r>
            <a:r>
              <a:rPr lang="en-US" sz="2000" dirty="0" err="1">
                <a:latin typeface="Garamond" panose="02020404030301010803" pitchFamily="18" charset="0"/>
              </a:rPr>
              <a:t>considerarsi</a:t>
            </a:r>
            <a:r>
              <a:rPr lang="en-US" sz="2000" dirty="0">
                <a:latin typeface="Garamond" panose="02020404030301010803" pitchFamily="18" charset="0"/>
              </a:rPr>
              <a:t> la </a:t>
            </a:r>
            <a:r>
              <a:rPr lang="en-US" sz="2000" dirty="0" err="1">
                <a:latin typeface="Garamond" panose="02020404030301010803" pitchFamily="18" charset="0"/>
              </a:rPr>
              <a:t>sintesi</a:t>
            </a:r>
            <a:r>
              <a:rPr lang="en-US" sz="2000" dirty="0">
                <a:latin typeface="Garamond" panose="02020404030301010803" pitchFamily="18" charset="0"/>
              </a:rPr>
              <a:t> e la base di tutte quelle </a:t>
            </a:r>
            <a:r>
              <a:rPr lang="en-US" sz="2000" dirty="0" err="1">
                <a:latin typeface="Garamond" panose="02020404030301010803" pitchFamily="18" charset="0"/>
              </a:rPr>
              <a:t>esaminate</a:t>
            </a:r>
            <a:r>
              <a:rPr lang="en-US" sz="2000" dirty="0">
                <a:latin typeface="Garamond" panose="02020404030301010803" pitchFamily="18" charset="0"/>
              </a:rPr>
              <a:t>: è </a:t>
            </a:r>
            <a:r>
              <a:rPr lang="en-US" sz="2000" dirty="0" err="1">
                <a:latin typeface="Garamond" panose="02020404030301010803" pitchFamily="18" charset="0"/>
              </a:rPr>
              <a:t>l’AMORE</a:t>
            </a:r>
            <a:r>
              <a:rPr lang="en-US" sz="2000" dirty="0">
                <a:latin typeface="Garamond" panose="02020404030301010803" pitchFamily="18" charset="0"/>
              </a:rPr>
              <a:t>  </a:t>
            </a:r>
            <a:r>
              <a:rPr lang="en-US" sz="2000" dirty="0" err="1">
                <a:latin typeface="Garamond" panose="02020404030301010803" pitchFamily="18" charset="0"/>
              </a:rPr>
              <a:t>che</a:t>
            </a:r>
            <a:r>
              <a:rPr lang="en-US" sz="2000" dirty="0">
                <a:latin typeface="Garamond" panose="02020404030301010803" pitchFamily="18" charset="0"/>
              </a:rPr>
              <a:t> </a:t>
            </a:r>
            <a:r>
              <a:rPr lang="en-US" sz="2000" dirty="0" err="1">
                <a:latin typeface="Garamond" panose="02020404030301010803" pitchFamily="18" charset="0"/>
              </a:rPr>
              <a:t>trascende</a:t>
            </a:r>
            <a:r>
              <a:rPr lang="en-US" sz="2000" dirty="0">
                <a:latin typeface="Garamond" panose="02020404030301010803" pitchFamily="18" charset="0"/>
              </a:rPr>
              <a:t> il </a:t>
            </a:r>
            <a:r>
              <a:rPr lang="en-US" sz="2000" dirty="0" err="1">
                <a:latin typeface="Garamond" panose="02020404030301010803" pitchFamily="18" charset="0"/>
              </a:rPr>
              <a:t>desiderio</a:t>
            </a:r>
            <a:r>
              <a:rPr lang="en-US" sz="2000" dirty="0">
                <a:latin typeface="Garamond" panose="02020404030301010803" pitchFamily="18" charset="0"/>
              </a:rPr>
              <a:t> di </a:t>
            </a:r>
            <a:r>
              <a:rPr lang="en-US" sz="2000" dirty="0" err="1">
                <a:latin typeface="Garamond" panose="02020404030301010803" pitchFamily="18" charset="0"/>
              </a:rPr>
              <a:t>potenza</a:t>
            </a:r>
            <a:r>
              <a:rPr lang="en-US" sz="2000" dirty="0">
                <a:latin typeface="Garamond" panose="02020404030301010803" pitchFamily="18" charset="0"/>
              </a:rPr>
              <a:t> e di </a:t>
            </a:r>
            <a:r>
              <a:rPr lang="en-US" sz="2000" dirty="0" err="1">
                <a:latin typeface="Garamond" panose="02020404030301010803" pitchFamily="18" charset="0"/>
              </a:rPr>
              <a:t>ricchezza</a:t>
            </a:r>
            <a:r>
              <a:rPr lang="en-US" sz="2000" dirty="0">
                <a:latin typeface="Garamond" panose="02020404030301010803" pitchFamily="18" charset="0"/>
              </a:rPr>
              <a:t>, </a:t>
            </a:r>
            <a:r>
              <a:rPr lang="en-US" sz="2000" dirty="0" err="1">
                <a:latin typeface="Garamond" panose="02020404030301010803" pitchFamily="18" charset="0"/>
              </a:rPr>
              <a:t>che</a:t>
            </a:r>
            <a:r>
              <a:rPr lang="en-US" sz="2000" dirty="0">
                <a:latin typeface="Garamond" panose="02020404030301010803" pitchFamily="18" charset="0"/>
              </a:rPr>
              <a:t> </a:t>
            </a:r>
            <a:r>
              <a:rPr lang="en-US" sz="2000" dirty="0" err="1">
                <a:latin typeface="Garamond" panose="02020404030301010803" pitchFamily="18" charset="0"/>
              </a:rPr>
              <a:t>frena</a:t>
            </a:r>
            <a:r>
              <a:rPr lang="en-US" sz="2000" dirty="0">
                <a:latin typeface="Garamond" panose="02020404030301010803" pitchFamily="18" charset="0"/>
              </a:rPr>
              <a:t> e </a:t>
            </a:r>
            <a:r>
              <a:rPr lang="en-US" sz="2000" dirty="0" err="1">
                <a:latin typeface="Garamond" panose="02020404030301010803" pitchFamily="18" charset="0"/>
              </a:rPr>
              <a:t>indirizza</a:t>
            </a:r>
            <a:r>
              <a:rPr lang="en-US" sz="2000" dirty="0">
                <a:latin typeface="Garamond" panose="02020404030301010803" pitchFamily="18" charset="0"/>
              </a:rPr>
              <a:t> la </a:t>
            </a:r>
            <a:r>
              <a:rPr lang="en-US" sz="2000" dirty="0" err="1">
                <a:latin typeface="Garamond" panose="02020404030301010803" pitchFamily="18" charset="0"/>
              </a:rPr>
              <a:t>volontà</a:t>
            </a:r>
            <a:r>
              <a:rPr lang="en-US" sz="2000" dirty="0">
                <a:latin typeface="Garamond" panose="02020404030301010803" pitchFamily="18" charset="0"/>
              </a:rPr>
              <a:t> di </a:t>
            </a:r>
            <a:r>
              <a:rPr lang="en-US" sz="2000" dirty="0" err="1">
                <a:latin typeface="Garamond" panose="02020404030301010803" pitchFamily="18" charset="0"/>
              </a:rPr>
              <a:t>preminenza</a:t>
            </a:r>
            <a:r>
              <a:rPr lang="en-US" sz="2000" dirty="0">
                <a:latin typeface="Garamond" panose="02020404030301010803" pitchFamily="18" charset="0"/>
              </a:rPr>
              <a:t> </a:t>
            </a:r>
            <a:r>
              <a:rPr lang="en-US" sz="2000" dirty="0" err="1">
                <a:latin typeface="Garamond" panose="02020404030301010803" pitchFamily="18" charset="0"/>
              </a:rPr>
              <a:t>insita</a:t>
            </a:r>
            <a:r>
              <a:rPr lang="en-US" sz="2000" dirty="0">
                <a:latin typeface="Garamond" panose="02020404030301010803" pitchFamily="18" charset="0"/>
              </a:rPr>
              <a:t> in </a:t>
            </a:r>
            <a:r>
              <a:rPr lang="en-US" sz="2000" dirty="0" err="1">
                <a:latin typeface="Garamond" panose="02020404030301010803" pitchFamily="18" charset="0"/>
              </a:rPr>
              <a:t>ciascuno</a:t>
            </a:r>
            <a:r>
              <a:rPr lang="en-US" sz="2000" dirty="0">
                <a:latin typeface="Garamond" panose="02020404030301010803" pitchFamily="18" charset="0"/>
              </a:rPr>
              <a:t> di </a:t>
            </a:r>
            <a:r>
              <a:rPr lang="en-US" sz="2000" dirty="0" err="1">
                <a:latin typeface="Garamond" panose="02020404030301010803" pitchFamily="18" charset="0"/>
              </a:rPr>
              <a:t>noi</a:t>
            </a:r>
            <a:r>
              <a:rPr lang="en-US" sz="2000" dirty="0">
                <a:latin typeface="Garamond" panose="02020404030301010803" pitchFamily="18" charset="0"/>
              </a:rPr>
              <a:t>.</a:t>
            </a:r>
          </a:p>
          <a:p>
            <a:pPr marL="0" indent="0">
              <a:buNone/>
            </a:pPr>
            <a:r>
              <a:rPr lang="en-US" sz="2000" dirty="0">
                <a:latin typeface="Garamond" panose="02020404030301010803" pitchFamily="18" charset="0"/>
              </a:rPr>
              <a:t>Le </a:t>
            </a:r>
            <a:r>
              <a:rPr lang="en-US" sz="2000" dirty="0" err="1">
                <a:latin typeface="Garamond" panose="02020404030301010803" pitchFamily="18" charset="0"/>
              </a:rPr>
              <a:t>testimonianze</a:t>
            </a:r>
            <a:r>
              <a:rPr lang="en-US" sz="2000" dirty="0">
                <a:latin typeface="Garamond" panose="02020404030301010803" pitchFamily="18" charset="0"/>
              </a:rPr>
              <a:t> del </a:t>
            </a:r>
            <a:r>
              <a:rPr lang="en-US" sz="2000" dirty="0" err="1">
                <a:latin typeface="Garamond" panose="02020404030301010803" pitchFamily="18" charset="0"/>
              </a:rPr>
              <a:t>Processo</a:t>
            </a:r>
            <a:r>
              <a:rPr lang="en-US" sz="2000" dirty="0">
                <a:latin typeface="Garamond" panose="02020404030301010803" pitchFamily="18" charset="0"/>
              </a:rPr>
              <a:t> </a:t>
            </a:r>
            <a:r>
              <a:rPr lang="en-US" sz="2000" dirty="0" err="1">
                <a:latin typeface="Garamond" panose="02020404030301010803" pitchFamily="18" charset="0"/>
              </a:rPr>
              <a:t>sono</a:t>
            </a:r>
            <a:r>
              <a:rPr lang="en-US" sz="2000" dirty="0">
                <a:latin typeface="Garamond" panose="02020404030301010803" pitchFamily="18" charset="0"/>
              </a:rPr>
              <a:t> </a:t>
            </a:r>
            <a:r>
              <a:rPr lang="en-US" sz="2000" dirty="0" err="1">
                <a:latin typeface="Garamond" panose="02020404030301010803" pitchFamily="18" charset="0"/>
              </a:rPr>
              <a:t>unanimi</a:t>
            </a:r>
            <a:r>
              <a:rPr lang="en-US" sz="2000" dirty="0">
                <a:latin typeface="Garamond" panose="02020404030301010803" pitchFamily="18" charset="0"/>
              </a:rPr>
              <a:t> </a:t>
            </a:r>
            <a:r>
              <a:rPr lang="en-US" sz="2000" dirty="0" err="1">
                <a:latin typeface="Garamond" panose="02020404030301010803" pitchFamily="18" charset="0"/>
              </a:rPr>
              <a:t>nel</a:t>
            </a:r>
            <a:r>
              <a:rPr lang="en-US" sz="2000" dirty="0">
                <a:latin typeface="Garamond" panose="02020404030301010803" pitchFamily="18" charset="0"/>
              </a:rPr>
              <a:t> </a:t>
            </a:r>
            <a:r>
              <a:rPr lang="en-US" sz="2000" dirty="0" err="1">
                <a:latin typeface="Garamond" panose="02020404030301010803" pitchFamily="18" charset="0"/>
              </a:rPr>
              <a:t>sottolineare</a:t>
            </a:r>
            <a:r>
              <a:rPr lang="en-US" sz="2000" dirty="0">
                <a:latin typeface="Garamond" panose="02020404030301010803" pitchFamily="18" charset="0"/>
              </a:rPr>
              <a:t> </a:t>
            </a:r>
            <a:r>
              <a:rPr lang="en-US" sz="2000" dirty="0" err="1">
                <a:latin typeface="Garamond" panose="02020404030301010803" pitchFamily="18" charset="0"/>
              </a:rPr>
              <a:t>l’umiltà</a:t>
            </a:r>
            <a:r>
              <a:rPr lang="en-US" sz="2000" dirty="0">
                <a:latin typeface="Garamond" panose="02020404030301010803" pitchFamily="18" charset="0"/>
              </a:rPr>
              <a:t> e il </a:t>
            </a:r>
            <a:r>
              <a:rPr lang="en-US" sz="2000" dirty="0" err="1">
                <a:latin typeface="Garamond" panose="02020404030301010803" pitchFamily="18" charset="0"/>
              </a:rPr>
              <a:t>nascondimento</a:t>
            </a:r>
            <a:r>
              <a:rPr lang="en-US" sz="2000" dirty="0">
                <a:latin typeface="Garamond" panose="02020404030301010803" pitchFamily="18" charset="0"/>
              </a:rPr>
              <a:t> di Madre Antonia.</a:t>
            </a:r>
          </a:p>
          <a:p>
            <a:pPr marL="0" indent="0">
              <a:buNone/>
            </a:pPr>
            <a:r>
              <a:rPr lang="en-US" sz="2000" dirty="0">
                <a:latin typeface="Garamond" panose="02020404030301010803" pitchFamily="18" charset="0"/>
              </a:rPr>
              <a:t>Fin </a:t>
            </a:r>
            <a:r>
              <a:rPr lang="en-US" sz="2000" dirty="0" err="1">
                <a:latin typeface="Garamond" panose="02020404030301010803" pitchFamily="18" charset="0"/>
              </a:rPr>
              <a:t>dalla</a:t>
            </a:r>
            <a:r>
              <a:rPr lang="en-US" sz="2000" dirty="0">
                <a:latin typeface="Garamond" panose="02020404030301010803" pitchFamily="18" charset="0"/>
              </a:rPr>
              <a:t> </a:t>
            </a:r>
            <a:r>
              <a:rPr lang="en-US" sz="2000" dirty="0" err="1">
                <a:latin typeface="Garamond" panose="02020404030301010803" pitchFamily="18" charset="0"/>
              </a:rPr>
              <a:t>giovinezza</a:t>
            </a:r>
            <a:r>
              <a:rPr lang="en-US" sz="2000" dirty="0">
                <a:latin typeface="Garamond" panose="02020404030301010803" pitchFamily="18" charset="0"/>
              </a:rPr>
              <a:t> </a:t>
            </a:r>
            <a:r>
              <a:rPr lang="en-US" sz="2000" dirty="0" err="1">
                <a:latin typeface="Garamond" panose="02020404030301010803" pitchFamily="18" charset="0"/>
              </a:rPr>
              <a:t>si</a:t>
            </a:r>
            <a:r>
              <a:rPr lang="en-US" sz="2000" dirty="0">
                <a:latin typeface="Garamond" panose="02020404030301010803" pitchFamily="18" charset="0"/>
              </a:rPr>
              <a:t> </a:t>
            </a:r>
            <a:r>
              <a:rPr lang="en-US" sz="2000" dirty="0" err="1">
                <a:latin typeface="Garamond" panose="02020404030301010803" pitchFamily="18" charset="0"/>
              </a:rPr>
              <a:t>esercitava</a:t>
            </a:r>
            <a:r>
              <a:rPr lang="en-US" sz="2000" dirty="0">
                <a:latin typeface="Garamond" panose="02020404030301010803" pitchFamily="18" charset="0"/>
              </a:rPr>
              <a:t> </a:t>
            </a:r>
            <a:r>
              <a:rPr lang="en-US" sz="2000" dirty="0" err="1">
                <a:latin typeface="Garamond" panose="02020404030301010803" pitchFamily="18" charset="0"/>
              </a:rPr>
              <a:t>nell’umiltà</a:t>
            </a:r>
            <a:r>
              <a:rPr lang="en-US" sz="2000" dirty="0">
                <a:latin typeface="Garamond" panose="02020404030301010803" pitchFamily="18" charset="0"/>
              </a:rPr>
              <a:t>.</a:t>
            </a:r>
          </a:p>
          <a:p>
            <a:pPr marL="0" indent="0">
              <a:buNone/>
            </a:pPr>
            <a:r>
              <a:rPr lang="en-US" sz="2000" dirty="0">
                <a:latin typeface="Garamond" panose="02020404030301010803" pitchFamily="18" charset="0"/>
              </a:rPr>
              <a:t>Non presume di </a:t>
            </a:r>
            <a:r>
              <a:rPr lang="en-US" sz="2000" dirty="0" err="1">
                <a:latin typeface="Garamond" panose="02020404030301010803" pitchFamily="18" charset="0"/>
              </a:rPr>
              <a:t>sè</a:t>
            </a:r>
            <a:r>
              <a:rPr lang="en-US" sz="2000" dirty="0">
                <a:latin typeface="Garamond" panose="02020404030301010803" pitchFamily="18" charset="0"/>
              </a:rPr>
              <a:t> e del </a:t>
            </a:r>
            <a:r>
              <a:rPr lang="en-US" sz="2000" dirty="0" err="1">
                <a:latin typeface="Garamond" panose="02020404030301010803" pitchFamily="18" charset="0"/>
              </a:rPr>
              <a:t>suo</a:t>
            </a:r>
            <a:r>
              <a:rPr lang="en-US" sz="2000" dirty="0">
                <a:latin typeface="Garamond" panose="02020404030301010803" pitchFamily="18" charset="0"/>
              </a:rPr>
              <a:t> </a:t>
            </a:r>
            <a:r>
              <a:rPr lang="en-US" sz="2000" dirty="0" err="1">
                <a:latin typeface="Garamond" panose="02020404030301010803" pitchFamily="18" charset="0"/>
              </a:rPr>
              <a:t>giudizio</a:t>
            </a:r>
            <a:r>
              <a:rPr lang="en-US" sz="2000" dirty="0">
                <a:latin typeface="Garamond" panose="02020404030301010803" pitchFamily="18" charset="0"/>
              </a:rPr>
              <a:t>: </a:t>
            </a:r>
            <a:r>
              <a:rPr lang="en-US" sz="2000" dirty="0" err="1">
                <a:latin typeface="Garamond" panose="02020404030301010803" pitchFamily="18" charset="0"/>
              </a:rPr>
              <a:t>chiedere</a:t>
            </a:r>
            <a:r>
              <a:rPr lang="en-US" sz="2000" dirty="0">
                <a:latin typeface="Garamond" panose="02020404030301010803" pitchFamily="18" charset="0"/>
              </a:rPr>
              <a:t> </a:t>
            </a:r>
            <a:r>
              <a:rPr lang="en-US" sz="2000" dirty="0" err="1">
                <a:latin typeface="Garamond" panose="02020404030301010803" pitchFamily="18" charset="0"/>
              </a:rPr>
              <a:t>consiglio</a:t>
            </a:r>
            <a:r>
              <a:rPr lang="en-US" sz="2000" dirty="0">
                <a:latin typeface="Garamond" panose="02020404030301010803" pitchFamily="18" charset="0"/>
              </a:rPr>
              <a:t> è </a:t>
            </a:r>
            <a:r>
              <a:rPr lang="en-US" sz="2000" dirty="0" err="1">
                <a:latin typeface="Garamond" panose="02020404030301010803" pitchFamily="18" charset="0"/>
              </a:rPr>
              <a:t>una</a:t>
            </a:r>
            <a:r>
              <a:rPr lang="en-US" sz="2000" dirty="0">
                <a:latin typeface="Garamond" panose="02020404030301010803" pitchFamily="18" charset="0"/>
              </a:rPr>
              <a:t> </a:t>
            </a:r>
            <a:r>
              <a:rPr lang="en-US" sz="2000" dirty="0" err="1">
                <a:latin typeface="Garamond" panose="02020404030301010803" pitchFamily="18" charset="0"/>
              </a:rPr>
              <a:t>sua</a:t>
            </a:r>
            <a:r>
              <a:rPr lang="en-US" sz="2000" dirty="0">
                <a:latin typeface="Garamond" panose="02020404030301010803" pitchFamily="18" charset="0"/>
              </a:rPr>
              <a:t> </a:t>
            </a:r>
            <a:r>
              <a:rPr lang="en-US" sz="2000" dirty="0" err="1">
                <a:latin typeface="Garamond" panose="02020404030301010803" pitchFamily="18" charset="0"/>
              </a:rPr>
              <a:t>abitudine</a:t>
            </a:r>
            <a:r>
              <a:rPr lang="en-US" sz="2000" dirty="0">
                <a:latin typeface="Garamond" panose="02020404030301010803" pitchFamily="18" charset="0"/>
              </a:rPr>
              <a:t> </a:t>
            </a:r>
            <a:r>
              <a:rPr lang="en-US" sz="2000" dirty="0" err="1">
                <a:latin typeface="Garamond" panose="02020404030301010803" pitchFamily="18" charset="0"/>
              </a:rPr>
              <a:t>costante</a:t>
            </a:r>
            <a:r>
              <a:rPr lang="en-US" sz="2000" dirty="0">
                <a:latin typeface="Garamond" panose="02020404030301010803" pitchFamily="18" charset="0"/>
              </a:rPr>
              <a:t>.</a:t>
            </a:r>
          </a:p>
          <a:p>
            <a:pPr marL="0" indent="0">
              <a:buNone/>
            </a:pPr>
            <a:r>
              <a:rPr lang="en-US" sz="2000" b="1" dirty="0" err="1">
                <a:latin typeface="Garamond" panose="02020404030301010803" pitchFamily="18" charset="0"/>
              </a:rPr>
              <a:t>Umiltà</a:t>
            </a:r>
            <a:r>
              <a:rPr lang="en-US" sz="2000" b="1" dirty="0">
                <a:latin typeface="Garamond" panose="02020404030301010803" pitchFamily="18" charset="0"/>
              </a:rPr>
              <a:t> e </a:t>
            </a:r>
            <a:r>
              <a:rPr lang="en-US" sz="2000" b="1" dirty="0" err="1">
                <a:latin typeface="Garamond" panose="02020404030301010803" pitchFamily="18" charset="0"/>
              </a:rPr>
              <a:t>semplicità</a:t>
            </a:r>
            <a:r>
              <a:rPr lang="en-US" sz="2000" b="1" dirty="0">
                <a:latin typeface="Garamond" panose="02020404030301010803" pitchFamily="18" charset="0"/>
              </a:rPr>
              <a:t> </a:t>
            </a:r>
            <a:r>
              <a:rPr lang="en-US" sz="2000" dirty="0" err="1">
                <a:latin typeface="Garamond" panose="02020404030301010803" pitchFamily="18" charset="0"/>
              </a:rPr>
              <a:t>sono</a:t>
            </a:r>
            <a:r>
              <a:rPr lang="en-US" sz="2000" dirty="0">
                <a:latin typeface="Garamond" panose="02020404030301010803" pitchFamily="18" charset="0"/>
              </a:rPr>
              <a:t> due </a:t>
            </a:r>
            <a:r>
              <a:rPr lang="en-US" sz="2000" dirty="0" err="1">
                <a:latin typeface="Garamond" panose="02020404030301010803" pitchFamily="18" charset="0"/>
              </a:rPr>
              <a:t>virtù</a:t>
            </a:r>
            <a:r>
              <a:rPr lang="en-US" sz="2000" dirty="0">
                <a:latin typeface="Garamond" panose="02020404030301010803" pitchFamily="18" charset="0"/>
              </a:rPr>
              <a:t> </a:t>
            </a:r>
            <a:r>
              <a:rPr lang="en-US" sz="2000" dirty="0" err="1">
                <a:latin typeface="Garamond" panose="02020404030301010803" pitchFamily="18" charset="0"/>
              </a:rPr>
              <a:t>strettamente</a:t>
            </a:r>
            <a:r>
              <a:rPr lang="en-US" sz="2000" dirty="0">
                <a:latin typeface="Garamond" panose="02020404030301010803" pitchFamily="18" charset="0"/>
              </a:rPr>
              <a:t> legate, </a:t>
            </a:r>
            <a:r>
              <a:rPr lang="en-US" sz="2000" dirty="0" err="1">
                <a:latin typeface="Garamond" panose="02020404030301010803" pitchFamily="18" charset="0"/>
              </a:rPr>
              <a:t>che</a:t>
            </a:r>
            <a:r>
              <a:rPr lang="en-US" sz="2000" dirty="0">
                <a:latin typeface="Garamond" panose="02020404030301010803" pitchFamily="18" charset="0"/>
              </a:rPr>
              <a:t> Ella prese </a:t>
            </a:r>
            <a:r>
              <a:rPr lang="en-US" sz="2000" dirty="0" err="1">
                <a:latin typeface="Garamond" panose="02020404030301010803" pitchFamily="18" charset="0"/>
              </a:rPr>
              <a:t>dalla</a:t>
            </a:r>
            <a:r>
              <a:rPr lang="en-US" sz="2000" dirty="0">
                <a:latin typeface="Garamond" panose="02020404030301010803" pitchFamily="18" charset="0"/>
              </a:rPr>
              <a:t> </a:t>
            </a:r>
            <a:r>
              <a:rPr lang="en-US" sz="2000" dirty="0" err="1">
                <a:latin typeface="Garamond" panose="02020404030301010803" pitchFamily="18" charset="0"/>
              </a:rPr>
              <a:t>dottrina</a:t>
            </a:r>
            <a:r>
              <a:rPr lang="en-US" sz="2000" dirty="0">
                <a:latin typeface="Garamond" panose="02020404030301010803" pitchFamily="18" charset="0"/>
              </a:rPr>
              <a:t> di San Vincenzo de’ Paoli: le </a:t>
            </a:r>
            <a:r>
              <a:rPr lang="en-US" sz="2000" dirty="0" err="1">
                <a:latin typeface="Garamond" panose="02020404030301010803" pitchFamily="18" charset="0"/>
              </a:rPr>
              <a:t>trovò</a:t>
            </a:r>
            <a:r>
              <a:rPr lang="en-US" sz="2000" dirty="0">
                <a:latin typeface="Garamond" panose="02020404030301010803" pitchFamily="18" charset="0"/>
              </a:rPr>
              <a:t> </a:t>
            </a:r>
            <a:r>
              <a:rPr lang="en-US" sz="2000" dirty="0" err="1">
                <a:latin typeface="Garamond" panose="02020404030301010803" pitchFamily="18" charset="0"/>
              </a:rPr>
              <a:t>particolarmente</a:t>
            </a:r>
            <a:r>
              <a:rPr lang="en-US" sz="2000" dirty="0">
                <a:latin typeface="Garamond" panose="02020404030301010803" pitchFamily="18" charset="0"/>
              </a:rPr>
              <a:t> </a:t>
            </a:r>
            <a:r>
              <a:rPr lang="en-US" sz="2000" dirty="0" err="1">
                <a:latin typeface="Garamond" panose="02020404030301010803" pitchFamily="18" charset="0"/>
              </a:rPr>
              <a:t>congeniali</a:t>
            </a:r>
            <a:r>
              <a:rPr lang="en-US" sz="2000" dirty="0">
                <a:latin typeface="Garamond" panose="02020404030301010803" pitchFamily="18" charset="0"/>
              </a:rPr>
              <a:t> al </a:t>
            </a:r>
            <a:r>
              <a:rPr lang="en-US" sz="2000" dirty="0" err="1">
                <a:latin typeface="Garamond" panose="02020404030301010803" pitchFamily="18" charset="0"/>
              </a:rPr>
              <a:t>suo</a:t>
            </a:r>
            <a:r>
              <a:rPr lang="en-US" sz="2000" dirty="0">
                <a:latin typeface="Garamond" panose="02020404030301010803" pitchFamily="18" charset="0"/>
              </a:rPr>
              <a:t> spirito, le </a:t>
            </a:r>
            <a:r>
              <a:rPr lang="en-US" sz="2000" dirty="0" err="1">
                <a:latin typeface="Garamond" panose="02020404030301010803" pitchFamily="18" charset="0"/>
              </a:rPr>
              <a:t>assimilò</a:t>
            </a:r>
            <a:r>
              <a:rPr lang="en-US" sz="2000" dirty="0">
                <a:latin typeface="Garamond" panose="02020404030301010803" pitchFamily="18" charset="0"/>
              </a:rPr>
              <a:t> </a:t>
            </a:r>
            <a:r>
              <a:rPr lang="en-US" sz="2000" dirty="0" err="1">
                <a:latin typeface="Garamond" panose="02020404030301010803" pitchFamily="18" charset="0"/>
              </a:rPr>
              <a:t>talmente</a:t>
            </a:r>
            <a:r>
              <a:rPr lang="en-US" sz="2000" dirty="0">
                <a:latin typeface="Garamond" panose="02020404030301010803" pitchFamily="18" charset="0"/>
              </a:rPr>
              <a:t> da </a:t>
            </a:r>
            <a:r>
              <a:rPr lang="en-US" sz="2000" dirty="0" err="1">
                <a:latin typeface="Garamond" panose="02020404030301010803" pitchFamily="18" charset="0"/>
              </a:rPr>
              <a:t>trasmetterle</a:t>
            </a:r>
            <a:r>
              <a:rPr lang="en-US" sz="2000" dirty="0">
                <a:latin typeface="Garamond" panose="02020404030301010803" pitchFamily="18" charset="0"/>
              </a:rPr>
              <a:t> </a:t>
            </a:r>
            <a:r>
              <a:rPr lang="en-US" sz="2000" dirty="0" err="1">
                <a:latin typeface="Garamond" panose="02020404030301010803" pitchFamily="18" charset="0"/>
              </a:rPr>
              <a:t>alla</a:t>
            </a:r>
            <a:r>
              <a:rPr lang="en-US" sz="2000" dirty="0">
                <a:latin typeface="Garamond" panose="02020404030301010803" pitchFamily="18" charset="0"/>
              </a:rPr>
              <a:t> Congregazione come “spirito proprio”.</a:t>
            </a:r>
          </a:p>
        </p:txBody>
      </p:sp>
    </p:spTree>
    <p:extLst>
      <p:ext uri="{BB962C8B-B14F-4D97-AF65-F5344CB8AC3E}">
        <p14:creationId xmlns:p14="http://schemas.microsoft.com/office/powerpoint/2010/main" val="2901253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4" descr="Immagine che contiene Viso umano, rosa, fiore&#10;&#10;Descrizione generata automaticamente">
            <a:extLst>
              <a:ext uri="{FF2B5EF4-FFF2-40B4-BE49-F238E27FC236}">
                <a16:creationId xmlns:a16="http://schemas.microsoft.com/office/drawing/2014/main" id="{23CEF65B-F557-CB25-CA28-03634BCDCAEC}"/>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l="19625" r="45125"/>
          <a:stretch/>
        </p:blipFill>
        <p:spPr>
          <a:xfrm>
            <a:off x="1"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7CEFC5F6-2E79-906C-203A-1136DBCEA9BB}"/>
              </a:ext>
            </a:extLst>
          </p:cNvPr>
          <p:cNvSpPr>
            <a:spLocks noGrp="1"/>
          </p:cNvSpPr>
          <p:nvPr>
            <p:ph type="title"/>
          </p:nvPr>
        </p:nvSpPr>
        <p:spPr>
          <a:xfrm>
            <a:off x="6096000" y="558139"/>
            <a:ext cx="5257799" cy="1116281"/>
          </a:xfrm>
        </p:spPr>
        <p:txBody>
          <a:bodyPr>
            <a:normAutofit/>
          </a:bodyPr>
          <a:lstStyle/>
          <a:p>
            <a:r>
              <a:rPr lang="it-IT" sz="4000" dirty="0">
                <a:solidFill>
                  <a:srgbClr val="FF0066"/>
                </a:solidFill>
                <a:latin typeface="Ananda" pitchFamily="2" charset="0"/>
              </a:rPr>
              <a:t>Testamento spirituale</a:t>
            </a:r>
          </a:p>
        </p:txBody>
      </p:sp>
      <p:sp>
        <p:nvSpPr>
          <p:cNvPr id="3" name="Segnaposto contenuto 2">
            <a:extLst>
              <a:ext uri="{FF2B5EF4-FFF2-40B4-BE49-F238E27FC236}">
                <a16:creationId xmlns:a16="http://schemas.microsoft.com/office/drawing/2014/main" id="{B9A7C47C-0298-8276-77B4-A5776377C956}"/>
              </a:ext>
            </a:extLst>
          </p:cNvPr>
          <p:cNvSpPr>
            <a:spLocks noGrp="1"/>
          </p:cNvSpPr>
          <p:nvPr>
            <p:ph idx="1"/>
          </p:nvPr>
        </p:nvSpPr>
        <p:spPr>
          <a:xfrm>
            <a:off x="6293922" y="1140031"/>
            <a:ext cx="5059877" cy="5628904"/>
          </a:xfrm>
        </p:spPr>
        <p:txBody>
          <a:bodyPr>
            <a:normAutofit fontScale="92500" lnSpcReduction="10000"/>
          </a:bodyPr>
          <a:lstStyle/>
          <a:p>
            <a:pPr marL="0" indent="0" algn="ctr">
              <a:buNone/>
            </a:pPr>
            <a:endParaRPr lang="it-IT" sz="1800" dirty="0">
              <a:latin typeface="Ananda" pitchFamily="2" charset="0"/>
            </a:endParaRPr>
          </a:p>
          <a:p>
            <a:pPr marL="0" indent="0" algn="ctr">
              <a:buNone/>
            </a:pPr>
            <a:endParaRPr lang="it-IT" sz="1800" dirty="0">
              <a:latin typeface="Ananda" pitchFamily="2" charset="0"/>
            </a:endParaRPr>
          </a:p>
          <a:p>
            <a:pPr marL="0" indent="0" algn="ctr">
              <a:lnSpc>
                <a:spcPct val="150000"/>
              </a:lnSpc>
              <a:spcBef>
                <a:spcPts val="0"/>
              </a:spcBef>
              <a:buNone/>
            </a:pPr>
            <a:r>
              <a:rPr lang="it-IT" sz="1800" dirty="0">
                <a:latin typeface="Ananda" pitchFamily="2" charset="0"/>
              </a:rPr>
              <a:t>Lavorate sempre in vista dell’’Eternità</a:t>
            </a:r>
            <a:r>
              <a:rPr lang="it-IT" sz="1800" dirty="0"/>
              <a:t>!</a:t>
            </a:r>
          </a:p>
          <a:p>
            <a:pPr marL="0" indent="0" algn="ctr">
              <a:lnSpc>
                <a:spcPct val="150000"/>
              </a:lnSpc>
              <a:spcBef>
                <a:spcPts val="0"/>
              </a:spcBef>
              <a:buNone/>
            </a:pPr>
            <a:r>
              <a:rPr lang="it-IT" sz="1800" dirty="0">
                <a:latin typeface="Ananda" pitchFamily="2" charset="0"/>
              </a:rPr>
              <a:t> Come si lascia volentieri la terra </a:t>
            </a:r>
          </a:p>
          <a:p>
            <a:pPr marL="0" indent="0" algn="ctr">
              <a:lnSpc>
                <a:spcPct val="150000"/>
              </a:lnSpc>
              <a:spcBef>
                <a:spcPts val="0"/>
              </a:spcBef>
              <a:buNone/>
            </a:pPr>
            <a:r>
              <a:rPr lang="it-IT" sz="1800" dirty="0">
                <a:latin typeface="Ananda" pitchFamily="2" charset="0"/>
              </a:rPr>
              <a:t>quando questa non ha mai servito</a:t>
            </a:r>
          </a:p>
          <a:p>
            <a:pPr marL="0" indent="0" algn="ctr">
              <a:lnSpc>
                <a:spcPct val="150000"/>
              </a:lnSpc>
              <a:spcBef>
                <a:spcPts val="0"/>
              </a:spcBef>
              <a:buNone/>
            </a:pPr>
            <a:r>
              <a:rPr lang="it-IT" sz="1800" dirty="0">
                <a:latin typeface="Ananda" pitchFamily="2" charset="0"/>
              </a:rPr>
              <a:t>che di scala per andar a Dio</a:t>
            </a:r>
          </a:p>
          <a:p>
            <a:pPr marL="0" indent="0" algn="ctr">
              <a:lnSpc>
                <a:spcPct val="150000"/>
              </a:lnSpc>
              <a:spcBef>
                <a:spcPts val="0"/>
              </a:spcBef>
              <a:buNone/>
            </a:pPr>
            <a:r>
              <a:rPr lang="it-IT" sz="1800" dirty="0">
                <a:latin typeface="Ananda" pitchFamily="2" charset="0"/>
              </a:rPr>
              <a:t> e portargli gloriose conquiste</a:t>
            </a:r>
            <a:r>
              <a:rPr lang="it-IT" sz="1800" dirty="0"/>
              <a:t>!</a:t>
            </a:r>
            <a:endParaRPr lang="it-IT" sz="1800" dirty="0">
              <a:latin typeface="Ananda" pitchFamily="2" charset="0"/>
            </a:endParaRPr>
          </a:p>
          <a:p>
            <a:pPr marL="0" indent="0" algn="ctr">
              <a:lnSpc>
                <a:spcPct val="150000"/>
              </a:lnSpc>
              <a:spcBef>
                <a:spcPts val="0"/>
              </a:spcBef>
              <a:buNone/>
            </a:pPr>
            <a:r>
              <a:rPr lang="it-IT" sz="1800" dirty="0">
                <a:latin typeface="Ananda" pitchFamily="2" charset="0"/>
              </a:rPr>
              <a:t>Come è dolce il momento dell’incontro</a:t>
            </a:r>
          </a:p>
          <a:p>
            <a:pPr marL="0" indent="0" algn="ctr">
              <a:lnSpc>
                <a:spcPct val="150000"/>
              </a:lnSpc>
              <a:spcBef>
                <a:spcPts val="0"/>
              </a:spcBef>
              <a:buNone/>
            </a:pPr>
            <a:r>
              <a:rPr lang="it-IT" sz="1800" dirty="0">
                <a:latin typeface="Ananda" pitchFamily="2" charset="0"/>
              </a:rPr>
              <a:t> con sì buon Padre</a:t>
            </a:r>
            <a:r>
              <a:rPr lang="it-IT" sz="1800" dirty="0"/>
              <a:t>!</a:t>
            </a:r>
            <a:endParaRPr lang="it-IT" sz="1800" dirty="0">
              <a:latin typeface="Ananda" pitchFamily="2" charset="0"/>
            </a:endParaRPr>
          </a:p>
          <a:p>
            <a:pPr marL="0" indent="0" algn="ctr">
              <a:lnSpc>
                <a:spcPct val="150000"/>
              </a:lnSpc>
              <a:spcBef>
                <a:spcPts val="0"/>
              </a:spcBef>
              <a:buNone/>
            </a:pPr>
            <a:r>
              <a:rPr lang="it-IT" sz="1800" dirty="0">
                <a:latin typeface="Ananda" pitchFamily="2" charset="0"/>
              </a:rPr>
              <a:t>Coraggio</a:t>
            </a:r>
            <a:r>
              <a:rPr lang="it-IT" sz="1800" dirty="0"/>
              <a:t>,</a:t>
            </a:r>
            <a:r>
              <a:rPr lang="it-IT" sz="1800" dirty="0">
                <a:latin typeface="Ananda" pitchFamily="2" charset="0"/>
              </a:rPr>
              <a:t> o figlie</a:t>
            </a:r>
            <a:r>
              <a:rPr lang="it-IT" sz="1800" dirty="0">
                <a:latin typeface="+mj-lt"/>
              </a:rPr>
              <a:t>, </a:t>
            </a:r>
            <a:r>
              <a:rPr lang="it-IT" sz="1800" dirty="0">
                <a:latin typeface="Ananda" pitchFamily="2" charset="0"/>
              </a:rPr>
              <a:t>o sorelle</a:t>
            </a:r>
            <a:r>
              <a:rPr lang="it-IT" sz="1800" dirty="0"/>
              <a:t>,</a:t>
            </a:r>
            <a:endParaRPr lang="it-IT" sz="1800" dirty="0">
              <a:latin typeface="Ananda" pitchFamily="2" charset="0"/>
            </a:endParaRPr>
          </a:p>
          <a:p>
            <a:pPr marL="0" indent="0" algn="ctr">
              <a:lnSpc>
                <a:spcPct val="150000"/>
              </a:lnSpc>
              <a:spcBef>
                <a:spcPts val="0"/>
              </a:spcBef>
              <a:buNone/>
            </a:pPr>
            <a:r>
              <a:rPr lang="it-IT" sz="1800" dirty="0">
                <a:latin typeface="Ananda" pitchFamily="2" charset="0"/>
              </a:rPr>
              <a:t>siate fedeli alla vostra vocazione</a:t>
            </a:r>
            <a:r>
              <a:rPr lang="it-IT" sz="1800" dirty="0">
                <a:latin typeface="+mj-lt"/>
              </a:rPr>
              <a:t>!</a:t>
            </a:r>
            <a:endParaRPr lang="it-IT" sz="1800" dirty="0">
              <a:latin typeface="Ananda" pitchFamily="2" charset="0"/>
            </a:endParaRPr>
          </a:p>
          <a:p>
            <a:pPr marL="0" indent="0" algn="ctr">
              <a:lnSpc>
                <a:spcPct val="150000"/>
              </a:lnSpc>
              <a:spcBef>
                <a:spcPts val="0"/>
              </a:spcBef>
              <a:buNone/>
            </a:pPr>
            <a:r>
              <a:rPr lang="it-IT" sz="1800" dirty="0">
                <a:latin typeface="Ananda" pitchFamily="2" charset="0"/>
              </a:rPr>
              <a:t>Il </a:t>
            </a:r>
            <a:r>
              <a:rPr lang="it-IT" sz="1800">
                <a:latin typeface="Ananda" pitchFamily="2" charset="0"/>
              </a:rPr>
              <a:t>Crocifisso</a:t>
            </a:r>
            <a:r>
              <a:rPr lang="it-IT" sz="1800">
                <a:latin typeface="+mj-lt"/>
              </a:rPr>
              <a:t>,</a:t>
            </a:r>
            <a:r>
              <a:rPr lang="it-IT" sz="1800">
                <a:latin typeface="Ananda" pitchFamily="2" charset="0"/>
              </a:rPr>
              <a:t>,il</a:t>
            </a:r>
            <a:r>
              <a:rPr lang="it-IT" sz="1800" dirty="0">
                <a:latin typeface="Ananda" pitchFamily="2" charset="0"/>
              </a:rPr>
              <a:t> Tabernacolo</a:t>
            </a:r>
            <a:r>
              <a:rPr lang="it-IT" sz="1800" dirty="0">
                <a:latin typeface="+mj-lt"/>
              </a:rPr>
              <a:t>, </a:t>
            </a:r>
            <a:r>
              <a:rPr lang="it-IT" sz="1800" dirty="0">
                <a:latin typeface="Ananda" pitchFamily="2" charset="0"/>
              </a:rPr>
              <a:t>il Rosario</a:t>
            </a:r>
            <a:r>
              <a:rPr lang="it-IT" sz="1800" dirty="0">
                <a:latin typeface="+mj-lt"/>
              </a:rPr>
              <a:t>,</a:t>
            </a:r>
            <a:endParaRPr lang="it-IT" sz="1800" dirty="0">
              <a:latin typeface="Ananda" pitchFamily="2" charset="0"/>
            </a:endParaRPr>
          </a:p>
          <a:p>
            <a:pPr marL="0" indent="0" algn="ctr">
              <a:lnSpc>
                <a:spcPct val="150000"/>
              </a:lnSpc>
              <a:spcBef>
                <a:spcPts val="0"/>
              </a:spcBef>
              <a:buNone/>
            </a:pPr>
            <a:r>
              <a:rPr lang="it-IT" sz="1800" dirty="0">
                <a:latin typeface="Ananda" pitchFamily="2" charset="0"/>
              </a:rPr>
              <a:t>ecco le vostre armi</a:t>
            </a:r>
            <a:r>
              <a:rPr lang="it-IT" sz="1800" dirty="0">
                <a:latin typeface="+mj-lt"/>
              </a:rPr>
              <a:t>, </a:t>
            </a:r>
            <a:r>
              <a:rPr lang="it-IT" sz="1800" dirty="0">
                <a:latin typeface="Ananda" pitchFamily="2" charset="0"/>
              </a:rPr>
              <a:t>le vostre torri</a:t>
            </a:r>
          </a:p>
          <a:p>
            <a:pPr marL="0" indent="0" algn="ctr">
              <a:lnSpc>
                <a:spcPct val="150000"/>
              </a:lnSpc>
              <a:spcBef>
                <a:spcPts val="0"/>
              </a:spcBef>
              <a:buNone/>
            </a:pPr>
            <a:r>
              <a:rPr lang="it-IT" sz="1800" dirty="0">
                <a:latin typeface="Ananda" pitchFamily="2" charset="0"/>
              </a:rPr>
              <a:t>di fortezza … il vostro verace conforto.</a:t>
            </a:r>
          </a:p>
          <a:p>
            <a:pPr marL="0" indent="0" algn="ctr">
              <a:spcBef>
                <a:spcPts val="0"/>
              </a:spcBef>
              <a:buNone/>
            </a:pPr>
            <a:endParaRPr lang="it-IT" sz="800" dirty="0">
              <a:latin typeface="Ananda" pitchFamily="2" charset="0"/>
            </a:endParaRPr>
          </a:p>
          <a:p>
            <a:pPr marL="0" indent="0" algn="ctr">
              <a:buNone/>
            </a:pPr>
            <a:r>
              <a:rPr lang="it-IT" sz="1600" dirty="0">
                <a:latin typeface="Ananda" pitchFamily="2" charset="0"/>
              </a:rPr>
              <a:t>Antonia Maria Verna</a:t>
            </a:r>
          </a:p>
        </p:txBody>
      </p:sp>
    </p:spTree>
    <p:extLst>
      <p:ext uri="{BB962C8B-B14F-4D97-AF65-F5344CB8AC3E}">
        <p14:creationId xmlns:p14="http://schemas.microsoft.com/office/powerpoint/2010/main" val="30200528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4" descr="Immagine che contiene aria aperta, edificio, casa, cielo&#10;&#10;Descrizione generata automaticamente">
            <a:extLst>
              <a:ext uri="{FF2B5EF4-FFF2-40B4-BE49-F238E27FC236}">
                <a16:creationId xmlns:a16="http://schemas.microsoft.com/office/drawing/2014/main" id="{398570F4-B462-E263-BE50-0855880131FF}"/>
              </a:ext>
            </a:extLst>
          </p:cNvPr>
          <p:cNvPicPr>
            <a:picLocks noChangeAspect="1"/>
          </p:cNvPicPr>
          <p:nvPr/>
        </p:nvPicPr>
        <p:blipFill>
          <a:blip r:embed="rId3">
            <a:extLst>
              <a:ext uri="{28A0092B-C50C-407E-A947-70E740481C1C}">
                <a14:useLocalDpi xmlns:a14="http://schemas.microsoft.com/office/drawing/2010/main" val="0"/>
              </a:ext>
            </a:extLst>
          </a:blip>
          <a:srcRect l="3702" r="8526"/>
          <a:stretch/>
        </p:blipFill>
        <p:spPr>
          <a:xfrm>
            <a:off x="3137195" y="10"/>
            <a:ext cx="9051756"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A1A67CBE-65AE-70EE-817C-F323C9A5E8FB}"/>
              </a:ext>
            </a:extLst>
          </p:cNvPr>
          <p:cNvSpPr>
            <a:spLocks noGrp="1"/>
          </p:cNvSpPr>
          <p:nvPr>
            <p:ph type="title"/>
          </p:nvPr>
        </p:nvSpPr>
        <p:spPr>
          <a:xfrm>
            <a:off x="348912" y="166255"/>
            <a:ext cx="5469997" cy="1048934"/>
          </a:xfrm>
        </p:spPr>
        <p:txBody>
          <a:bodyPr>
            <a:normAutofit/>
          </a:bodyPr>
          <a:lstStyle/>
          <a:p>
            <a:r>
              <a:rPr lang="it-IT" dirty="0">
                <a:solidFill>
                  <a:srgbClr val="C00000"/>
                </a:solidFill>
                <a:latin typeface="Ananda" pitchFamily="2" charset="0"/>
              </a:rPr>
              <a:t>… fin da molto giovane</a:t>
            </a:r>
            <a:r>
              <a:rPr lang="it-IT" dirty="0">
                <a:solidFill>
                  <a:srgbClr val="C00000"/>
                </a:solidFill>
              </a:rPr>
              <a:t>!</a:t>
            </a:r>
            <a:endParaRPr lang="it-IT" dirty="0">
              <a:solidFill>
                <a:srgbClr val="C00000"/>
              </a:solidFill>
              <a:latin typeface="Ananda" pitchFamily="2" charset="0"/>
            </a:endParaRPr>
          </a:p>
        </p:txBody>
      </p:sp>
      <p:sp>
        <p:nvSpPr>
          <p:cNvPr id="3" name="Segnaposto contenuto 2">
            <a:extLst>
              <a:ext uri="{FF2B5EF4-FFF2-40B4-BE49-F238E27FC236}">
                <a16:creationId xmlns:a16="http://schemas.microsoft.com/office/drawing/2014/main" id="{A6EDD8BC-8AC0-45C4-3BFA-8F9B56C721FD}"/>
              </a:ext>
            </a:extLst>
          </p:cNvPr>
          <p:cNvSpPr>
            <a:spLocks noGrp="1"/>
          </p:cNvSpPr>
          <p:nvPr>
            <p:ph idx="1"/>
          </p:nvPr>
        </p:nvSpPr>
        <p:spPr>
          <a:xfrm>
            <a:off x="348916" y="1215189"/>
            <a:ext cx="5257800" cy="5277686"/>
          </a:xfrm>
        </p:spPr>
        <p:txBody>
          <a:bodyPr>
            <a:noAutofit/>
          </a:bodyPr>
          <a:lstStyle/>
          <a:p>
            <a:pPr marL="0" indent="0">
              <a:buNone/>
            </a:pPr>
            <a:r>
              <a:rPr lang="it-IT" sz="2400" b="1" dirty="0">
                <a:solidFill>
                  <a:srgbClr val="C00000"/>
                </a:solidFill>
                <a:latin typeface="Ananda" pitchFamily="2" charset="0"/>
                <a:cs typeface="Times New Roman" panose="02020603050405020304" pitchFamily="18" charset="0"/>
              </a:rPr>
              <a:t>Fanciullezza a Pasquaro</a:t>
            </a:r>
          </a:p>
          <a:p>
            <a:pPr marL="0" indent="0">
              <a:spcBef>
                <a:spcPts val="0"/>
              </a:spcBef>
              <a:buNone/>
            </a:pPr>
            <a:endParaRPr lang="it-IT" sz="2000" dirty="0">
              <a:latin typeface="Times New Roman" panose="02020603050405020304" pitchFamily="18" charset="0"/>
              <a:cs typeface="Times New Roman" panose="02020603050405020304" pitchFamily="18" charset="0"/>
            </a:endParaRPr>
          </a:p>
          <a:p>
            <a:pPr marL="0" indent="0">
              <a:spcBef>
                <a:spcPts val="0"/>
              </a:spcBef>
              <a:buNone/>
            </a:pPr>
            <a:r>
              <a:rPr lang="it-IT" sz="2000" dirty="0">
                <a:latin typeface="Times New Roman" panose="02020603050405020304" pitchFamily="18" charset="0"/>
                <a:cs typeface="Times New Roman" panose="02020603050405020304" pitchFamily="18" charset="0"/>
              </a:rPr>
              <a:t>Nel 1839, a un mese dalla morte, Francesco </a:t>
            </a:r>
            <a:r>
              <a:rPr lang="it-IT" sz="2000" dirty="0" err="1">
                <a:latin typeface="Times New Roman" panose="02020603050405020304" pitchFamily="18" charset="0"/>
                <a:cs typeface="Times New Roman" panose="02020603050405020304" pitchFamily="18" charset="0"/>
              </a:rPr>
              <a:t>Vallosio</a:t>
            </a:r>
            <a:r>
              <a:rPr lang="it-IT" sz="2000" dirty="0">
                <a:latin typeface="Times New Roman" panose="02020603050405020304" pitchFamily="18" charset="0"/>
                <a:cs typeface="Times New Roman" panose="02020603050405020304" pitchFamily="18" charset="0"/>
              </a:rPr>
              <a:t>, nel discorso di Trigesimo, disse di voler omettere </a:t>
            </a:r>
            <a:r>
              <a:rPr lang="it-IT" sz="2000" b="1" i="1" dirty="0">
                <a:latin typeface="Times New Roman" panose="02020603050405020304" pitchFamily="18" charset="0"/>
                <a:cs typeface="Times New Roman" panose="02020603050405020304" pitchFamily="18" charset="0"/>
              </a:rPr>
              <a:t>quanto Antonia fanciulla operò di bene e di stupendo.</a:t>
            </a:r>
          </a:p>
          <a:p>
            <a:pPr marL="0" indent="0">
              <a:spcBef>
                <a:spcPts val="0"/>
              </a:spcBef>
              <a:buNone/>
            </a:pPr>
            <a:r>
              <a:rPr lang="it-IT" sz="2000" dirty="0">
                <a:latin typeface="Times New Roman" panose="02020603050405020304" pitchFamily="18" charset="0"/>
                <a:cs typeface="Times New Roman" panose="02020603050405020304" pitchFamily="18" charset="0"/>
              </a:rPr>
              <a:t>Quel BENE era nella memoria degli abitanti di Pasquaro, i quali ebbero cura di tramandarlo ai loro figli e nipoti che l’hanno testimoniato al Processo Ordinario del 1937.</a:t>
            </a:r>
          </a:p>
          <a:p>
            <a:pPr marL="0" indent="0">
              <a:spcBef>
                <a:spcPts val="0"/>
              </a:spcBef>
              <a:buNone/>
            </a:pPr>
            <a:r>
              <a:rPr lang="it-IT" sz="2000" dirty="0">
                <a:latin typeface="Times New Roman" panose="02020603050405020304" pitchFamily="18" charset="0"/>
                <a:cs typeface="Times New Roman" panose="02020603050405020304" pitchFamily="18" charset="0"/>
              </a:rPr>
              <a:t>Margherita Battuello, del 1886, ricorda «di aver avuto dieci anni circa quando un buon vecchietto, novantenne di Pasquaro, molte volte, dandomi buoni consigli, mi indicava come esempio la Madre Verna e mi esortava a seguire la sua vita santa». «Fin da fanciulla è sempre stata buona e si distingueva per la grande pietà, grande carità e amabilità con tutti».</a:t>
            </a:r>
          </a:p>
        </p:txBody>
      </p:sp>
    </p:spTree>
    <p:extLst>
      <p:ext uri="{BB962C8B-B14F-4D97-AF65-F5344CB8AC3E}">
        <p14:creationId xmlns:p14="http://schemas.microsoft.com/office/powerpoint/2010/main" val="25110035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4" descr="Immagine che contiene dipinto, arte, Arti visive, Profeta&#10;&#10;Descrizione generata automaticamente">
            <a:extLst>
              <a:ext uri="{FF2B5EF4-FFF2-40B4-BE49-F238E27FC236}">
                <a16:creationId xmlns:a16="http://schemas.microsoft.com/office/drawing/2014/main" id="{8CA7069E-9DC1-FF5B-E4E1-78E8C593DBDF}"/>
              </a:ext>
            </a:extLst>
          </p:cNvPr>
          <p:cNvPicPr>
            <a:picLocks noChangeAspect="1"/>
          </p:cNvPicPr>
          <p:nvPr/>
        </p:nvPicPr>
        <p:blipFill>
          <a:blip r:embed="rId3">
            <a:extLst>
              <a:ext uri="{28A0092B-C50C-407E-A947-70E740481C1C}">
                <a14:useLocalDpi xmlns:a14="http://schemas.microsoft.com/office/drawing/2010/main" val="0"/>
              </a:ext>
            </a:extLst>
          </a:blip>
          <a:srcRect t="20476" b="32361"/>
          <a:stretch/>
        </p:blipFill>
        <p:spPr>
          <a:xfrm>
            <a:off x="2522356"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C17FD7C2-6D17-9C4B-0ECF-F563022B974A}"/>
              </a:ext>
            </a:extLst>
          </p:cNvPr>
          <p:cNvSpPr>
            <a:spLocks noGrp="1"/>
          </p:cNvSpPr>
          <p:nvPr>
            <p:ph type="title"/>
          </p:nvPr>
        </p:nvSpPr>
        <p:spPr>
          <a:xfrm>
            <a:off x="838200" y="365125"/>
            <a:ext cx="3822189" cy="1899912"/>
          </a:xfrm>
        </p:spPr>
        <p:txBody>
          <a:bodyPr>
            <a:normAutofit/>
          </a:bodyPr>
          <a:lstStyle/>
          <a:p>
            <a:pPr marL="0" indent="0">
              <a:buNone/>
            </a:pPr>
            <a:r>
              <a:rPr lang="it-IT" sz="4000" b="1" dirty="0">
                <a:solidFill>
                  <a:srgbClr val="C00000"/>
                </a:solidFill>
                <a:latin typeface="Ananda" pitchFamily="2" charset="0"/>
                <a:cs typeface="Times New Roman" panose="02020603050405020304" pitchFamily="18" charset="0"/>
              </a:rPr>
              <a:t>La Vocazione</a:t>
            </a:r>
          </a:p>
        </p:txBody>
      </p:sp>
      <p:sp>
        <p:nvSpPr>
          <p:cNvPr id="3" name="Segnaposto contenuto 2">
            <a:extLst>
              <a:ext uri="{FF2B5EF4-FFF2-40B4-BE49-F238E27FC236}">
                <a16:creationId xmlns:a16="http://schemas.microsoft.com/office/drawing/2014/main" id="{AA5AC94C-D9D2-F02E-68CA-3E008062667D}"/>
              </a:ext>
            </a:extLst>
          </p:cNvPr>
          <p:cNvSpPr>
            <a:spLocks noGrp="1"/>
          </p:cNvSpPr>
          <p:nvPr>
            <p:ph idx="1"/>
          </p:nvPr>
        </p:nvSpPr>
        <p:spPr>
          <a:xfrm>
            <a:off x="380009" y="1864895"/>
            <a:ext cx="5510151" cy="4312068"/>
          </a:xfrm>
        </p:spPr>
        <p:txBody>
          <a:bodyPr>
            <a:normAutofit lnSpcReduction="10000"/>
          </a:bodyPr>
          <a:lstStyle/>
          <a:p>
            <a:pPr marL="0" indent="0">
              <a:lnSpc>
                <a:spcPct val="100000"/>
              </a:lnSpc>
              <a:buNone/>
            </a:pPr>
            <a:r>
              <a:rPr lang="it-IT" sz="2000" dirty="0">
                <a:latin typeface="Times New Roman" panose="02020603050405020304" pitchFamily="18" charset="0"/>
                <a:cs typeface="Times New Roman" panose="02020603050405020304" pitchFamily="18" charset="0"/>
              </a:rPr>
              <a:t>Tenendo presente il </a:t>
            </a:r>
            <a:r>
              <a:rPr lang="it-IT" sz="2200" b="1" dirty="0">
                <a:latin typeface="Times New Roman" panose="02020603050405020304" pitchFamily="18" charset="0"/>
                <a:cs typeface="Times New Roman" panose="02020603050405020304" pitchFamily="18" charset="0"/>
              </a:rPr>
              <a:t>voto di castità </a:t>
            </a:r>
            <a:r>
              <a:rPr lang="it-IT" sz="2000" dirty="0">
                <a:latin typeface="Times New Roman" panose="02020603050405020304" pitchFamily="18" charset="0"/>
                <a:cs typeface="Times New Roman" panose="02020603050405020304" pitchFamily="18" charset="0"/>
              </a:rPr>
              <a:t>emesso da Antonia Maria ad un’età giovanissima, ogni attestazione di virtù rappresenta il fondamento, la premessa e la conseguenza necessaria a tanta donazione, che non può nascere all’improvviso.</a:t>
            </a:r>
          </a:p>
          <a:p>
            <a:pPr marL="0" indent="0">
              <a:lnSpc>
                <a:spcPct val="100000"/>
              </a:lnSpc>
              <a:spcBef>
                <a:spcPts val="0"/>
              </a:spcBef>
              <a:buNone/>
            </a:pPr>
            <a:r>
              <a:rPr lang="it-IT" sz="2000" dirty="0">
                <a:latin typeface="Times New Roman" panose="02020603050405020304" pitchFamily="18" charset="0"/>
                <a:cs typeface="Times New Roman" panose="02020603050405020304" pitchFamily="18" charset="0"/>
              </a:rPr>
              <a:t>Il Vescovo d’Ivrea Marco </a:t>
            </a:r>
            <a:r>
              <a:rPr lang="it-IT" sz="2000" dirty="0" err="1">
                <a:latin typeface="Times New Roman" panose="02020603050405020304" pitchFamily="18" charset="0"/>
                <a:cs typeface="Times New Roman" panose="02020603050405020304" pitchFamily="18" charset="0"/>
              </a:rPr>
              <a:t>Filippello</a:t>
            </a:r>
            <a:r>
              <a:rPr lang="it-IT" sz="2000" dirty="0">
                <a:latin typeface="Times New Roman" panose="02020603050405020304" pitchFamily="18" charset="0"/>
                <a:cs typeface="Times New Roman" panose="02020603050405020304" pitchFamily="18" charset="0"/>
              </a:rPr>
              <a:t>, nella Lettera di indizione del Processo Ordinario (6 gennaio 1937), annotava:</a:t>
            </a:r>
          </a:p>
          <a:p>
            <a:pPr marL="0" indent="0">
              <a:lnSpc>
                <a:spcPct val="100000"/>
              </a:lnSpc>
              <a:spcBef>
                <a:spcPts val="0"/>
              </a:spcBef>
              <a:buNone/>
            </a:pPr>
            <a:r>
              <a:rPr lang="it-IT" sz="2000" dirty="0">
                <a:latin typeface="Times New Roman" panose="02020603050405020304" pitchFamily="18" charset="0"/>
                <a:cs typeface="Times New Roman" panose="02020603050405020304" pitchFamily="18" charset="0"/>
              </a:rPr>
              <a:t>«Fin dai suoi primi anni dimostrò di essere chiamata da Dio ad un’altissima missione. L’educazione profondamente cristiana che le dettero i suoi genitori, ricchi di virtù più che di beni terreni, svolse ben presto in lei i tesori di grazia che il Signore profuse a larghe mani nella sua anima eletta».</a:t>
            </a:r>
          </a:p>
        </p:txBody>
      </p:sp>
    </p:spTree>
    <p:extLst>
      <p:ext uri="{BB962C8B-B14F-4D97-AF65-F5344CB8AC3E}">
        <p14:creationId xmlns:p14="http://schemas.microsoft.com/office/powerpoint/2010/main" val="14571389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4" descr="Immagine che contiene nuvola, cielo, aria aperta, finestra&#10;&#10;Descrizione generata automaticamente">
            <a:extLst>
              <a:ext uri="{FF2B5EF4-FFF2-40B4-BE49-F238E27FC236}">
                <a16:creationId xmlns:a16="http://schemas.microsoft.com/office/drawing/2014/main" id="{F1474690-B748-95CF-2240-5D61386C919C}"/>
              </a:ext>
            </a:extLst>
          </p:cNvPr>
          <p:cNvPicPr>
            <a:picLocks noChangeAspect="1"/>
          </p:cNvPicPr>
          <p:nvPr/>
        </p:nvPicPr>
        <p:blipFill>
          <a:blip r:embed="rId3">
            <a:extLst>
              <a:ext uri="{28A0092B-C50C-407E-A947-70E740481C1C}">
                <a14:useLocalDpi xmlns:a14="http://schemas.microsoft.com/office/drawing/2010/main" val="0"/>
              </a:ext>
            </a:extLst>
          </a:blip>
          <a:srcRect b="5750"/>
          <a:stretch/>
        </p:blipFill>
        <p:spPr>
          <a:xfrm>
            <a:off x="2788279" y="10"/>
            <a:ext cx="940067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F72E3A02-37FA-D7AF-C62D-98235EC43D9B}"/>
              </a:ext>
            </a:extLst>
          </p:cNvPr>
          <p:cNvSpPr>
            <a:spLocks noGrp="1"/>
          </p:cNvSpPr>
          <p:nvPr>
            <p:ph type="title"/>
          </p:nvPr>
        </p:nvSpPr>
        <p:spPr>
          <a:xfrm>
            <a:off x="838200" y="365125"/>
            <a:ext cx="5430253" cy="1235075"/>
          </a:xfrm>
        </p:spPr>
        <p:txBody>
          <a:bodyPr>
            <a:normAutofit/>
          </a:bodyPr>
          <a:lstStyle/>
          <a:p>
            <a:r>
              <a:rPr lang="it-IT" sz="4000" b="1" dirty="0">
                <a:solidFill>
                  <a:srgbClr val="C00000"/>
                </a:solidFill>
                <a:latin typeface="Ananda" pitchFamily="2" charset="0"/>
                <a:cs typeface="Times New Roman" panose="02020603050405020304" pitchFamily="18" charset="0"/>
              </a:rPr>
              <a:t>Fondatrice a Rivarolo</a:t>
            </a:r>
            <a:endParaRPr lang="it-IT" sz="4000" dirty="0">
              <a:solidFill>
                <a:srgbClr val="C00000"/>
              </a:solidFill>
            </a:endParaRPr>
          </a:p>
        </p:txBody>
      </p:sp>
      <p:sp>
        <p:nvSpPr>
          <p:cNvPr id="3" name="Segnaposto contenuto 2">
            <a:extLst>
              <a:ext uri="{FF2B5EF4-FFF2-40B4-BE49-F238E27FC236}">
                <a16:creationId xmlns:a16="http://schemas.microsoft.com/office/drawing/2014/main" id="{63597FBC-BE5B-4283-BFB7-524F05492E65}"/>
              </a:ext>
            </a:extLst>
          </p:cNvPr>
          <p:cNvSpPr>
            <a:spLocks noGrp="1"/>
          </p:cNvSpPr>
          <p:nvPr>
            <p:ph idx="1"/>
          </p:nvPr>
        </p:nvSpPr>
        <p:spPr>
          <a:xfrm>
            <a:off x="445167" y="1455821"/>
            <a:ext cx="5823285" cy="5206236"/>
          </a:xfrm>
        </p:spPr>
        <p:txBody>
          <a:bodyPr>
            <a:normAutofit lnSpcReduction="10000"/>
          </a:bodyPr>
          <a:lstStyle/>
          <a:p>
            <a:pPr marL="0" indent="0">
              <a:lnSpc>
                <a:spcPct val="110000"/>
              </a:lnSpc>
              <a:buNone/>
            </a:pPr>
            <a:r>
              <a:rPr lang="it-IT" sz="2000" dirty="0">
                <a:latin typeface="Times New Roman" panose="02020603050405020304" pitchFamily="18" charset="0"/>
                <a:cs typeface="Times New Roman" panose="02020603050405020304" pitchFamily="18" charset="0"/>
              </a:rPr>
              <a:t>La prova più evidente del suo non comune esercizio delle virtù si trova nel modo in cui Madre Antonia ha reagito alle sofferenze morali e agli ostacoli che venivano frapposti alla sua Opera. </a:t>
            </a:r>
          </a:p>
          <a:p>
            <a:pPr marL="0" indent="0">
              <a:lnSpc>
                <a:spcPct val="110000"/>
              </a:lnSpc>
              <a:buNone/>
            </a:pPr>
            <a:r>
              <a:rPr lang="it-IT" sz="2000" dirty="0">
                <a:latin typeface="Times New Roman" panose="02020603050405020304" pitchFamily="18" charset="0"/>
                <a:cs typeface="Times New Roman" panose="02020603050405020304" pitchFamily="18" charset="0"/>
              </a:rPr>
              <a:t>Infatti, al coronamento del suo sogno di veder affermata la Famiglia a cui aveva dato vita, ella giunse dopo un periodo di profonde sofferenze ed umiliazioni, in cui altri e ben più potenti soggetti prendevano decisioni ed orientavano la Congregazione nascente verso direzioni opposte a quelle da lei volute e che a lei, come Fondatrice, spettava prendere. </a:t>
            </a:r>
          </a:p>
          <a:p>
            <a:pPr marL="0" indent="0">
              <a:lnSpc>
                <a:spcPct val="110000"/>
              </a:lnSpc>
              <a:buNone/>
            </a:pPr>
            <a:r>
              <a:rPr lang="it-IT" sz="2000" dirty="0">
                <a:latin typeface="Times New Roman" panose="02020603050405020304" pitchFamily="18" charset="0"/>
                <a:cs typeface="Times New Roman" panose="02020603050405020304" pitchFamily="18" charset="0"/>
              </a:rPr>
              <a:t>La lunga serie di Documenti esaminati comprova la sua costanza invitta, la sua grande fede nella Divina Provvidenza, la sua fortezza e la sua carità, in definitiva l’esercizio eroico di tutte le virtù.</a:t>
            </a:r>
          </a:p>
        </p:txBody>
      </p:sp>
    </p:spTree>
    <p:extLst>
      <p:ext uri="{BB962C8B-B14F-4D97-AF65-F5344CB8AC3E}">
        <p14:creationId xmlns:p14="http://schemas.microsoft.com/office/powerpoint/2010/main" val="9441307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D13CC36-B950-4F02-9BAF-9A7EB26739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1BDED99-B35B-4FEE-A274-8E8DB6FEEE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02473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4" descr="Immagine che contiene scale, muro, edificio, interno&#10;&#10;Descrizione generata automaticamente">
            <a:extLst>
              <a:ext uri="{FF2B5EF4-FFF2-40B4-BE49-F238E27FC236}">
                <a16:creationId xmlns:a16="http://schemas.microsoft.com/office/drawing/2014/main" id="{54D4031F-9E21-4432-4E22-A32BF6FC7CBF}"/>
              </a:ext>
            </a:extLst>
          </p:cNvPr>
          <p:cNvPicPr>
            <a:picLocks noChangeAspect="1"/>
          </p:cNvPicPr>
          <p:nvPr/>
        </p:nvPicPr>
        <p:blipFill>
          <a:blip r:embed="rId3">
            <a:extLst>
              <a:ext uri="{28A0092B-C50C-407E-A947-70E740481C1C}">
                <a14:useLocalDpi xmlns:a14="http://schemas.microsoft.com/office/drawing/2010/main" val="0"/>
              </a:ext>
            </a:extLst>
          </a:blip>
          <a:srcRect l="7385"/>
          <a:stretch/>
        </p:blipFill>
        <p:spPr>
          <a:xfrm>
            <a:off x="7835874" y="10"/>
            <a:ext cx="4356126" cy="6857990"/>
          </a:xfrm>
          <a:custGeom>
            <a:avLst/>
            <a:gdLst/>
            <a:ahLst/>
            <a:cxnLst/>
            <a:rect l="l" t="t" r="r" b="b"/>
            <a:pathLst>
              <a:path w="4223778" h="6865951">
                <a:moveTo>
                  <a:pt x="478794" y="0"/>
                </a:moveTo>
                <a:lnTo>
                  <a:pt x="4223778" y="0"/>
                </a:lnTo>
                <a:lnTo>
                  <a:pt x="4223778" y="6865951"/>
                </a:lnTo>
                <a:lnTo>
                  <a:pt x="52221" y="6865951"/>
                </a:lnTo>
                <a:lnTo>
                  <a:pt x="49989" y="6844695"/>
                </a:lnTo>
                <a:cubicBezTo>
                  <a:pt x="46440" y="6810509"/>
                  <a:pt x="42891" y="6776323"/>
                  <a:pt x="41304" y="6765443"/>
                </a:cubicBezTo>
                <a:cubicBezTo>
                  <a:pt x="35681" y="6732842"/>
                  <a:pt x="13533" y="6716945"/>
                  <a:pt x="11182" y="6694817"/>
                </a:cubicBezTo>
                <a:cubicBezTo>
                  <a:pt x="16764" y="6697663"/>
                  <a:pt x="14835" y="6635151"/>
                  <a:pt x="10913" y="6627127"/>
                </a:cubicBezTo>
                <a:cubicBezTo>
                  <a:pt x="19564" y="6579282"/>
                  <a:pt x="-12861" y="6585665"/>
                  <a:pt x="5999" y="6527525"/>
                </a:cubicBezTo>
                <a:cubicBezTo>
                  <a:pt x="12287" y="6468687"/>
                  <a:pt x="19003" y="6409739"/>
                  <a:pt x="7685" y="6346547"/>
                </a:cubicBezTo>
                <a:cubicBezTo>
                  <a:pt x="31149" y="6240430"/>
                  <a:pt x="5895" y="6134229"/>
                  <a:pt x="12535" y="6084924"/>
                </a:cubicBezTo>
                <a:cubicBezTo>
                  <a:pt x="14696" y="6024961"/>
                  <a:pt x="53867" y="6020785"/>
                  <a:pt x="45320" y="5989742"/>
                </a:cubicBezTo>
                <a:cubicBezTo>
                  <a:pt x="41264" y="5940899"/>
                  <a:pt x="43258" y="5932095"/>
                  <a:pt x="40418" y="5889597"/>
                </a:cubicBezTo>
                <a:cubicBezTo>
                  <a:pt x="20860" y="5848611"/>
                  <a:pt x="51187" y="5792775"/>
                  <a:pt x="49796" y="5755774"/>
                </a:cubicBezTo>
                <a:cubicBezTo>
                  <a:pt x="43522" y="5734342"/>
                  <a:pt x="37368" y="5692606"/>
                  <a:pt x="49956" y="5684909"/>
                </a:cubicBezTo>
                <a:cubicBezTo>
                  <a:pt x="52825" y="5660429"/>
                  <a:pt x="62553" y="5623499"/>
                  <a:pt x="67011" y="5608897"/>
                </a:cubicBezTo>
                <a:lnTo>
                  <a:pt x="76701" y="5597290"/>
                </a:lnTo>
                <a:cubicBezTo>
                  <a:pt x="87717" y="5587442"/>
                  <a:pt x="82431" y="5550877"/>
                  <a:pt x="89120" y="5529641"/>
                </a:cubicBezTo>
                <a:cubicBezTo>
                  <a:pt x="69291" y="5496375"/>
                  <a:pt x="118554" y="5526326"/>
                  <a:pt x="94330" y="5470852"/>
                </a:cubicBezTo>
                <a:cubicBezTo>
                  <a:pt x="95483" y="5449506"/>
                  <a:pt x="114690" y="5429653"/>
                  <a:pt x="116139" y="5390946"/>
                </a:cubicBezTo>
                <a:cubicBezTo>
                  <a:pt x="127589" y="5337323"/>
                  <a:pt x="132794" y="5338384"/>
                  <a:pt x="135560" y="5284344"/>
                </a:cubicBezTo>
                <a:cubicBezTo>
                  <a:pt x="143629" y="5226223"/>
                  <a:pt x="148113" y="5192743"/>
                  <a:pt x="158141" y="5143920"/>
                </a:cubicBezTo>
                <a:cubicBezTo>
                  <a:pt x="170128" y="5118849"/>
                  <a:pt x="159838" y="5102006"/>
                  <a:pt x="174950" y="5088188"/>
                </a:cubicBezTo>
                <a:cubicBezTo>
                  <a:pt x="197620" y="5107654"/>
                  <a:pt x="181875" y="4983257"/>
                  <a:pt x="203603" y="5010764"/>
                </a:cubicBezTo>
                <a:lnTo>
                  <a:pt x="258582" y="4919969"/>
                </a:lnTo>
                <a:cubicBezTo>
                  <a:pt x="238838" y="4883087"/>
                  <a:pt x="271098" y="4853332"/>
                  <a:pt x="287910" y="4849612"/>
                </a:cubicBezTo>
                <a:cubicBezTo>
                  <a:pt x="294156" y="4811643"/>
                  <a:pt x="286101" y="4834074"/>
                  <a:pt x="305439" y="4799017"/>
                </a:cubicBezTo>
                <a:cubicBezTo>
                  <a:pt x="322572" y="4758926"/>
                  <a:pt x="352642" y="4705848"/>
                  <a:pt x="373456" y="4667754"/>
                </a:cubicBezTo>
                <a:cubicBezTo>
                  <a:pt x="384080" y="4649919"/>
                  <a:pt x="401158" y="4670663"/>
                  <a:pt x="407944" y="4574050"/>
                </a:cubicBezTo>
                <a:cubicBezTo>
                  <a:pt x="408098" y="4548109"/>
                  <a:pt x="427782" y="4503327"/>
                  <a:pt x="425133" y="4462469"/>
                </a:cubicBezTo>
                <a:lnTo>
                  <a:pt x="433890" y="4364681"/>
                </a:lnTo>
                <a:cubicBezTo>
                  <a:pt x="430018" y="4339230"/>
                  <a:pt x="435361" y="4287915"/>
                  <a:pt x="440691" y="4222147"/>
                </a:cubicBezTo>
                <a:cubicBezTo>
                  <a:pt x="451463" y="4164562"/>
                  <a:pt x="497377" y="4067298"/>
                  <a:pt x="503057" y="3977136"/>
                </a:cubicBezTo>
                <a:cubicBezTo>
                  <a:pt x="519229" y="3939837"/>
                  <a:pt x="472839" y="3875689"/>
                  <a:pt x="507582" y="3776020"/>
                </a:cubicBezTo>
                <a:cubicBezTo>
                  <a:pt x="497716" y="3757477"/>
                  <a:pt x="518006" y="3707185"/>
                  <a:pt x="521577" y="3692206"/>
                </a:cubicBezTo>
                <a:cubicBezTo>
                  <a:pt x="525148" y="3677227"/>
                  <a:pt x="526352" y="3687655"/>
                  <a:pt x="529009" y="3686147"/>
                </a:cubicBezTo>
                <a:cubicBezTo>
                  <a:pt x="531848" y="3650325"/>
                  <a:pt x="545504" y="3563351"/>
                  <a:pt x="551870" y="3514534"/>
                </a:cubicBezTo>
                <a:cubicBezTo>
                  <a:pt x="561331" y="3487751"/>
                  <a:pt x="581973" y="3426419"/>
                  <a:pt x="567205" y="3393248"/>
                </a:cubicBezTo>
                <a:cubicBezTo>
                  <a:pt x="585208" y="3400657"/>
                  <a:pt x="563566" y="3353906"/>
                  <a:pt x="579630" y="3344723"/>
                </a:cubicBezTo>
                <a:cubicBezTo>
                  <a:pt x="592861" y="3339338"/>
                  <a:pt x="589379" y="3323900"/>
                  <a:pt x="592672" y="3310978"/>
                </a:cubicBezTo>
                <a:cubicBezTo>
                  <a:pt x="605351" y="3299735"/>
                  <a:pt x="594296" y="3237176"/>
                  <a:pt x="589270" y="3216655"/>
                </a:cubicBezTo>
                <a:cubicBezTo>
                  <a:pt x="566909" y="3160431"/>
                  <a:pt x="626099" y="3142203"/>
                  <a:pt x="609663" y="3096973"/>
                </a:cubicBezTo>
                <a:cubicBezTo>
                  <a:pt x="609191" y="3084373"/>
                  <a:pt x="615889" y="3033331"/>
                  <a:pt x="618886" y="3023628"/>
                </a:cubicBezTo>
                <a:lnTo>
                  <a:pt x="630425" y="2998646"/>
                </a:lnTo>
                <a:lnTo>
                  <a:pt x="640017" y="2995914"/>
                </a:lnTo>
                <a:lnTo>
                  <a:pt x="643600" y="2978244"/>
                </a:lnTo>
                <a:lnTo>
                  <a:pt x="659520" y="2950805"/>
                </a:lnTo>
                <a:cubicBezTo>
                  <a:pt x="620152" y="2937671"/>
                  <a:pt x="687598" y="2860550"/>
                  <a:pt x="650890" y="2864933"/>
                </a:cubicBezTo>
                <a:cubicBezTo>
                  <a:pt x="663707" y="2817056"/>
                  <a:pt x="662078" y="2779813"/>
                  <a:pt x="640210" y="2741864"/>
                </a:cubicBezTo>
                <a:cubicBezTo>
                  <a:pt x="634452" y="2649732"/>
                  <a:pt x="665268" y="2597914"/>
                  <a:pt x="639387" y="2510931"/>
                </a:cubicBezTo>
                <a:cubicBezTo>
                  <a:pt x="645574" y="2407642"/>
                  <a:pt x="671719" y="2317589"/>
                  <a:pt x="680438" y="2227415"/>
                </a:cubicBezTo>
                <a:cubicBezTo>
                  <a:pt x="664175" y="2189847"/>
                  <a:pt x="704423" y="2141655"/>
                  <a:pt x="688135" y="2054289"/>
                </a:cubicBezTo>
                <a:cubicBezTo>
                  <a:pt x="683239" y="2048201"/>
                  <a:pt x="684029" y="1979567"/>
                  <a:pt x="681480" y="1972202"/>
                </a:cubicBezTo>
                <a:lnTo>
                  <a:pt x="686247" y="1917474"/>
                </a:lnTo>
                <a:lnTo>
                  <a:pt x="679783" y="1862721"/>
                </a:lnTo>
                <a:cubicBezTo>
                  <a:pt x="683677" y="1851209"/>
                  <a:pt x="688980" y="1824057"/>
                  <a:pt x="686639" y="1818227"/>
                </a:cubicBezTo>
                <a:lnTo>
                  <a:pt x="658235" y="1742488"/>
                </a:lnTo>
                <a:cubicBezTo>
                  <a:pt x="645662" y="1715201"/>
                  <a:pt x="661423" y="1719638"/>
                  <a:pt x="636990" y="1638389"/>
                </a:cubicBezTo>
                <a:cubicBezTo>
                  <a:pt x="626351" y="1601441"/>
                  <a:pt x="629414" y="1617134"/>
                  <a:pt x="602059" y="1570807"/>
                </a:cubicBezTo>
                <a:lnTo>
                  <a:pt x="570903" y="1513173"/>
                </a:lnTo>
                <a:cubicBezTo>
                  <a:pt x="570781" y="1503175"/>
                  <a:pt x="550561" y="1468055"/>
                  <a:pt x="550438" y="1458058"/>
                </a:cubicBezTo>
                <a:cubicBezTo>
                  <a:pt x="556848" y="1428101"/>
                  <a:pt x="546263" y="1422712"/>
                  <a:pt x="531416" y="1385478"/>
                </a:cubicBezTo>
                <a:cubicBezTo>
                  <a:pt x="527790" y="1370753"/>
                  <a:pt x="490725" y="1304050"/>
                  <a:pt x="501981" y="1265452"/>
                </a:cubicBezTo>
                <a:cubicBezTo>
                  <a:pt x="501825" y="1234781"/>
                  <a:pt x="490462" y="1187660"/>
                  <a:pt x="487370" y="1141743"/>
                </a:cubicBezTo>
                <a:cubicBezTo>
                  <a:pt x="484278" y="1095826"/>
                  <a:pt x="483852" y="1028118"/>
                  <a:pt x="483427" y="989948"/>
                </a:cubicBezTo>
                <a:cubicBezTo>
                  <a:pt x="483001" y="951779"/>
                  <a:pt x="494678" y="945984"/>
                  <a:pt x="484820" y="912725"/>
                </a:cubicBezTo>
                <a:cubicBezTo>
                  <a:pt x="467566" y="854951"/>
                  <a:pt x="510777" y="860797"/>
                  <a:pt x="475093" y="812798"/>
                </a:cubicBezTo>
                <a:cubicBezTo>
                  <a:pt x="461960" y="787034"/>
                  <a:pt x="498505" y="551948"/>
                  <a:pt x="461972" y="450605"/>
                </a:cubicBezTo>
                <a:cubicBezTo>
                  <a:pt x="470167" y="357604"/>
                  <a:pt x="458694" y="431306"/>
                  <a:pt x="465015" y="372906"/>
                </a:cubicBezTo>
                <a:cubicBezTo>
                  <a:pt x="503427" y="364177"/>
                  <a:pt x="489736" y="290341"/>
                  <a:pt x="490377" y="246134"/>
                </a:cubicBezTo>
                <a:cubicBezTo>
                  <a:pt x="491019" y="201927"/>
                  <a:pt x="449725" y="138160"/>
                  <a:pt x="468864" y="107666"/>
                </a:cubicBezTo>
                <a:cubicBezTo>
                  <a:pt x="468282" y="89794"/>
                  <a:pt x="477749" y="76947"/>
                  <a:pt x="477167" y="59075"/>
                </a:cubicBezTo>
                <a:lnTo>
                  <a:pt x="472992" y="14560"/>
                </a:lnTo>
                <a:close/>
              </a:path>
            </a:pathLst>
          </a:custGeom>
        </p:spPr>
      </p:pic>
      <p:sp>
        <p:nvSpPr>
          <p:cNvPr id="2" name="Titolo 1">
            <a:extLst>
              <a:ext uri="{FF2B5EF4-FFF2-40B4-BE49-F238E27FC236}">
                <a16:creationId xmlns:a16="http://schemas.microsoft.com/office/drawing/2014/main" id="{12A71627-248D-FB57-224F-5A35BE42A50B}"/>
              </a:ext>
            </a:extLst>
          </p:cNvPr>
          <p:cNvSpPr>
            <a:spLocks noGrp="1"/>
          </p:cNvSpPr>
          <p:nvPr>
            <p:ph type="title"/>
          </p:nvPr>
        </p:nvSpPr>
        <p:spPr>
          <a:xfrm>
            <a:off x="1004686" y="252664"/>
            <a:ext cx="6831188" cy="1347536"/>
          </a:xfrm>
        </p:spPr>
        <p:txBody>
          <a:bodyPr>
            <a:normAutofit/>
          </a:bodyPr>
          <a:lstStyle/>
          <a:p>
            <a:r>
              <a:rPr lang="it-IT" b="1" dirty="0">
                <a:solidFill>
                  <a:srgbClr val="C00000"/>
                </a:solidFill>
                <a:latin typeface="Ananda" pitchFamily="2" charset="0"/>
                <a:cs typeface="Times New Roman" panose="02020603050405020304" pitchFamily="18" charset="0"/>
              </a:rPr>
              <a:t>La Commissione Storica</a:t>
            </a:r>
            <a:endParaRPr lang="it-IT" dirty="0">
              <a:solidFill>
                <a:srgbClr val="C00000"/>
              </a:solidFill>
            </a:endParaRPr>
          </a:p>
        </p:txBody>
      </p:sp>
      <p:sp>
        <p:nvSpPr>
          <p:cNvPr id="3" name="Segnaposto contenuto 2">
            <a:extLst>
              <a:ext uri="{FF2B5EF4-FFF2-40B4-BE49-F238E27FC236}">
                <a16:creationId xmlns:a16="http://schemas.microsoft.com/office/drawing/2014/main" id="{9F883B5C-88FE-DF6F-9AE6-78ED1288F49E}"/>
              </a:ext>
            </a:extLst>
          </p:cNvPr>
          <p:cNvSpPr>
            <a:spLocks noGrp="1"/>
          </p:cNvSpPr>
          <p:nvPr>
            <p:ph idx="1"/>
          </p:nvPr>
        </p:nvSpPr>
        <p:spPr>
          <a:xfrm>
            <a:off x="411105" y="1420663"/>
            <a:ext cx="7604739" cy="5348271"/>
          </a:xfrm>
        </p:spPr>
        <p:txBody>
          <a:bodyPr>
            <a:normAutofit fontScale="70000" lnSpcReduction="20000"/>
          </a:bodyPr>
          <a:lstStyle/>
          <a:p>
            <a:pPr marL="0" indent="0">
              <a:buNone/>
            </a:pPr>
            <a:endParaRPr lang="it-IT" sz="2400" dirty="0">
              <a:latin typeface="Times New Roman" panose="02020603050405020304" pitchFamily="18" charset="0"/>
              <a:cs typeface="Times New Roman" panose="02020603050405020304" pitchFamily="18" charset="0"/>
            </a:endParaRPr>
          </a:p>
          <a:p>
            <a:pPr marL="0" indent="0">
              <a:lnSpc>
                <a:spcPct val="120000"/>
              </a:lnSpc>
              <a:buNone/>
            </a:pPr>
            <a:r>
              <a:rPr lang="it-IT" sz="2900" dirty="0">
                <a:latin typeface="Times New Roman" panose="02020603050405020304" pitchFamily="18" charset="0"/>
                <a:cs typeface="Times New Roman" panose="02020603050405020304" pitchFamily="18" charset="0"/>
              </a:rPr>
              <a:t>La Commissione Storica, a conclusione del suo lavoro di ricerca, ha rilasciato due dichiarazioni a proposito di due momenti culmine del travagliato cammino della fondazione dell’istituto: la vicenda  con la Monache di Cuceglio e don Bonfante e quella con i Preti della Missione.</a:t>
            </a:r>
          </a:p>
          <a:p>
            <a:pPr marL="0" indent="0">
              <a:lnSpc>
                <a:spcPct val="120000"/>
              </a:lnSpc>
              <a:buNone/>
            </a:pPr>
            <a:r>
              <a:rPr lang="it-IT" sz="2900" dirty="0">
                <a:latin typeface="Times New Roman" panose="02020603050405020304" pitchFamily="18" charset="0"/>
                <a:cs typeface="Times New Roman" panose="02020603050405020304" pitchFamily="18" charset="0"/>
              </a:rPr>
              <a:t>«Il contegno di Madre Verna fu sempre ispirato a prudenza, pazienza, serenità, obbedienza inconcussa alle direttive che le venivano dai Superiori, anche quando esse non erano conformi al suo modo di vedere. Un atteggiamento che prova la santità dei propositi e della condotta di Madre Antonia e l’assenza in Lei di qualsiasi spirito men che generoso».</a:t>
            </a:r>
          </a:p>
          <a:p>
            <a:pPr marL="0" indent="0">
              <a:lnSpc>
                <a:spcPct val="120000"/>
              </a:lnSpc>
              <a:buNone/>
            </a:pPr>
            <a:r>
              <a:rPr lang="it-IT" sz="2900" dirty="0">
                <a:latin typeface="Times New Roman" panose="02020603050405020304" pitchFamily="18" charset="0"/>
                <a:cs typeface="Times New Roman" panose="02020603050405020304" pitchFamily="18" charset="0"/>
              </a:rPr>
              <a:t>«L’atteggiamento riservato di Antonia Maria Verna in tutta la complessa questione svoltasi in conseguenza delle iniziative Giordana e Durando, a giudizio della Commissione, ne comprova la grande prudenza, l’assenza nel suo spirito di ogni animosità, infine le virtù e la nobiltà dell’animo».</a:t>
            </a:r>
          </a:p>
        </p:txBody>
      </p:sp>
    </p:spTree>
    <p:extLst>
      <p:ext uri="{BB962C8B-B14F-4D97-AF65-F5344CB8AC3E}">
        <p14:creationId xmlns:p14="http://schemas.microsoft.com/office/powerpoint/2010/main" val="36318064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F19E66E-8601-C9ED-A8EE-6126AE526829}"/>
              </a:ext>
            </a:extLst>
          </p:cNvPr>
          <p:cNvSpPr>
            <a:spLocks noGrp="1"/>
          </p:cNvSpPr>
          <p:nvPr>
            <p:ph type="title"/>
          </p:nvPr>
        </p:nvSpPr>
        <p:spPr/>
        <p:txBody>
          <a:bodyPr>
            <a:normAutofit fontScale="90000"/>
          </a:bodyPr>
          <a:lstStyle/>
          <a:p>
            <a:pPr algn="ctr"/>
            <a:br>
              <a:rPr lang="it-IT" sz="4400" dirty="0">
                <a:solidFill>
                  <a:srgbClr val="C00000"/>
                </a:solidFill>
                <a:latin typeface="Ananda" pitchFamily="2" charset="0"/>
              </a:rPr>
            </a:br>
            <a:br>
              <a:rPr lang="it-IT" sz="4400" dirty="0">
                <a:solidFill>
                  <a:srgbClr val="C00000"/>
                </a:solidFill>
                <a:latin typeface="Ananda" pitchFamily="2" charset="0"/>
              </a:rPr>
            </a:br>
            <a:br>
              <a:rPr lang="it-IT" sz="4400" dirty="0">
                <a:solidFill>
                  <a:srgbClr val="C00000"/>
                </a:solidFill>
                <a:latin typeface="Ananda" pitchFamily="2" charset="0"/>
              </a:rPr>
            </a:br>
            <a:br>
              <a:rPr lang="it-IT" sz="4400" dirty="0">
                <a:solidFill>
                  <a:srgbClr val="C00000"/>
                </a:solidFill>
                <a:latin typeface="Ananda" pitchFamily="2" charset="0"/>
              </a:rPr>
            </a:br>
            <a:br>
              <a:rPr lang="it-IT" sz="4400" dirty="0">
                <a:solidFill>
                  <a:srgbClr val="C00000"/>
                </a:solidFill>
                <a:latin typeface="Ananda" pitchFamily="2" charset="0"/>
              </a:rPr>
            </a:br>
            <a:br>
              <a:rPr lang="it-IT" sz="4400" dirty="0">
                <a:solidFill>
                  <a:srgbClr val="C00000"/>
                </a:solidFill>
                <a:latin typeface="Ananda" pitchFamily="2" charset="0"/>
              </a:rPr>
            </a:br>
            <a:br>
              <a:rPr lang="it-IT" sz="4400" dirty="0">
                <a:solidFill>
                  <a:srgbClr val="C00000"/>
                </a:solidFill>
                <a:latin typeface="Ananda" pitchFamily="2" charset="0"/>
              </a:rPr>
            </a:br>
            <a:br>
              <a:rPr lang="it-IT" sz="4400" dirty="0">
                <a:solidFill>
                  <a:srgbClr val="C00000"/>
                </a:solidFill>
                <a:latin typeface="Ananda" pitchFamily="2" charset="0"/>
              </a:rPr>
            </a:br>
            <a:br>
              <a:rPr lang="it-IT" sz="4400" dirty="0">
                <a:solidFill>
                  <a:srgbClr val="C00000"/>
                </a:solidFill>
                <a:latin typeface="Ananda" pitchFamily="2" charset="0"/>
              </a:rPr>
            </a:br>
            <a:r>
              <a:rPr lang="it-IT" sz="6700" dirty="0">
                <a:solidFill>
                  <a:srgbClr val="C00000"/>
                </a:solidFill>
                <a:latin typeface="Ananda" pitchFamily="2" charset="0"/>
              </a:rPr>
              <a:t>Virtù teologali</a:t>
            </a:r>
            <a:endParaRPr lang="it-IT" sz="6700" dirty="0"/>
          </a:p>
        </p:txBody>
      </p:sp>
    </p:spTree>
    <p:extLst>
      <p:ext uri="{BB962C8B-B14F-4D97-AF65-F5344CB8AC3E}">
        <p14:creationId xmlns:p14="http://schemas.microsoft.com/office/powerpoint/2010/main" val="27452555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1F3D0E28-FA11-07CF-26CB-B5042EC86146}"/>
              </a:ext>
            </a:extLst>
          </p:cNvPr>
          <p:cNvSpPr>
            <a:spLocks noGrp="1"/>
          </p:cNvSpPr>
          <p:nvPr>
            <p:ph type="title"/>
          </p:nvPr>
        </p:nvSpPr>
        <p:spPr>
          <a:xfrm>
            <a:off x="838201" y="365126"/>
            <a:ext cx="5251316" cy="1024288"/>
          </a:xfrm>
        </p:spPr>
        <p:txBody>
          <a:bodyPr>
            <a:normAutofit/>
          </a:bodyPr>
          <a:lstStyle/>
          <a:p>
            <a:r>
              <a:rPr lang="it-IT" dirty="0">
                <a:solidFill>
                  <a:srgbClr val="C00000"/>
                </a:solidFill>
                <a:latin typeface="Ananda" pitchFamily="2" charset="0"/>
              </a:rPr>
              <a:t>Fede</a:t>
            </a:r>
          </a:p>
        </p:txBody>
      </p:sp>
      <p:sp>
        <p:nvSpPr>
          <p:cNvPr id="3" name="Segnaposto contenuto 2">
            <a:extLst>
              <a:ext uri="{FF2B5EF4-FFF2-40B4-BE49-F238E27FC236}">
                <a16:creationId xmlns:a16="http://schemas.microsoft.com/office/drawing/2014/main" id="{AF35ADC8-4749-F40D-2941-78F26A459B0E}"/>
              </a:ext>
            </a:extLst>
          </p:cNvPr>
          <p:cNvSpPr>
            <a:spLocks noGrp="1"/>
          </p:cNvSpPr>
          <p:nvPr>
            <p:ph idx="1"/>
          </p:nvPr>
        </p:nvSpPr>
        <p:spPr>
          <a:xfrm>
            <a:off x="178130" y="1199408"/>
            <a:ext cx="8728364" cy="5658582"/>
          </a:xfrm>
        </p:spPr>
        <p:txBody>
          <a:bodyPr>
            <a:normAutofit lnSpcReduction="10000"/>
          </a:bodyPr>
          <a:lstStyle/>
          <a:p>
            <a:pPr marL="0" indent="0">
              <a:lnSpc>
                <a:spcPct val="120000"/>
              </a:lnSpc>
              <a:buNone/>
            </a:pPr>
            <a:r>
              <a:rPr lang="it-IT" sz="2100" i="1" dirty="0">
                <a:latin typeface="Garamond" panose="02020404030301010803" pitchFamily="18" charset="0"/>
                <a:cs typeface="Times New Roman" panose="02020603050405020304" pitchFamily="18" charset="0"/>
              </a:rPr>
              <a:t>Radice e fondamento di tutte le virtù, la fede si esprime e si riconosce nelle opere </a:t>
            </a:r>
            <a:r>
              <a:rPr lang="it-IT" sz="1800" dirty="0">
                <a:latin typeface="Garamond" panose="02020404030301010803" pitchFamily="18" charset="0"/>
                <a:cs typeface="Times New Roman" panose="02020603050405020304" pitchFamily="18" charset="0"/>
              </a:rPr>
              <a:t>(Cf. </a:t>
            </a:r>
            <a:r>
              <a:rPr lang="it-IT" sz="1800" dirty="0" err="1">
                <a:latin typeface="Garamond" panose="02020404030301010803" pitchFamily="18" charset="0"/>
                <a:cs typeface="Times New Roman" panose="02020603050405020304" pitchFamily="18" charset="0"/>
              </a:rPr>
              <a:t>Gc</a:t>
            </a:r>
            <a:r>
              <a:rPr lang="it-IT" sz="1800" dirty="0">
                <a:latin typeface="Garamond" panose="02020404030301010803" pitchFamily="18" charset="0"/>
                <a:cs typeface="Times New Roman" panose="02020603050405020304" pitchFamily="18" charset="0"/>
              </a:rPr>
              <a:t> 2,14-20) </a:t>
            </a:r>
            <a:endParaRPr lang="it-IT" sz="2100" dirty="0">
              <a:latin typeface="Garamond" panose="02020404030301010803" pitchFamily="18" charset="0"/>
              <a:cs typeface="Times New Roman" panose="02020603050405020304" pitchFamily="18" charset="0"/>
            </a:endParaRPr>
          </a:p>
          <a:p>
            <a:pPr marL="0" indent="0">
              <a:lnSpc>
                <a:spcPct val="120000"/>
              </a:lnSpc>
              <a:spcBef>
                <a:spcPts val="0"/>
              </a:spcBef>
              <a:buNone/>
            </a:pPr>
            <a:r>
              <a:rPr lang="it-IT" sz="2100" dirty="0">
                <a:latin typeface="Garamond" panose="02020404030301010803" pitchFamily="18" charset="0"/>
                <a:cs typeface="Times New Roman" panose="02020603050405020304" pitchFamily="18" charset="0"/>
              </a:rPr>
              <a:t>Madre Antonia ebbe una fede profonda e sublime, intesa e vissuta come essenza di vita, chiave di volta per affrontare con serenità e con fortezza eroica le numerose difficoltà che da ogni parte le venivano sollevate.</a:t>
            </a:r>
          </a:p>
          <a:p>
            <a:pPr marL="0" indent="0">
              <a:lnSpc>
                <a:spcPct val="120000"/>
              </a:lnSpc>
              <a:spcBef>
                <a:spcPts val="0"/>
              </a:spcBef>
              <a:buNone/>
            </a:pPr>
            <a:r>
              <a:rPr lang="it-IT" sz="2100" dirty="0">
                <a:latin typeface="Garamond" panose="02020404030301010803" pitchFamily="18" charset="0"/>
                <a:cs typeface="Times New Roman" panose="02020603050405020304" pitchFamily="18" charset="0"/>
              </a:rPr>
              <a:t>«</a:t>
            </a:r>
            <a:r>
              <a:rPr lang="it-IT" sz="2100" b="1" dirty="0">
                <a:latin typeface="Garamond" panose="02020404030301010803" pitchFamily="18" charset="0"/>
                <a:cs typeface="Times New Roman" panose="02020603050405020304" pitchFamily="18" charset="0"/>
              </a:rPr>
              <a:t>La Madre Antonia era la donna della Fede! </a:t>
            </a:r>
            <a:r>
              <a:rPr lang="it-IT" sz="2100" dirty="0">
                <a:latin typeface="Garamond" panose="02020404030301010803" pitchFamily="18" charset="0"/>
                <a:cs typeface="Times New Roman" panose="02020603050405020304" pitchFamily="18" charset="0"/>
              </a:rPr>
              <a:t>Più critica sorgeva la sua posizione, più si faceva viva la fiducia in Dio». </a:t>
            </a:r>
            <a:r>
              <a:rPr lang="it-IT" sz="1800" dirty="0">
                <a:latin typeface="Garamond" panose="02020404030301010803" pitchFamily="18" charset="0"/>
                <a:cs typeface="Times New Roman" panose="02020603050405020304" pitchFamily="18" charset="0"/>
              </a:rPr>
              <a:t>(Anonimo 1911)</a:t>
            </a:r>
          </a:p>
          <a:p>
            <a:pPr marL="0" indent="0">
              <a:lnSpc>
                <a:spcPct val="120000"/>
              </a:lnSpc>
              <a:spcBef>
                <a:spcPts val="0"/>
              </a:spcBef>
              <a:buNone/>
            </a:pPr>
            <a:r>
              <a:rPr lang="it-IT" sz="2100" dirty="0">
                <a:latin typeface="Garamond" panose="02020404030301010803" pitchFamily="18" charset="0"/>
                <a:cs typeface="Times New Roman" panose="02020603050405020304" pitchFamily="18" charset="0"/>
              </a:rPr>
              <a:t>«Viveva di fede, una fede robusta che le fece trasportare le montagne delle difficoltà che ostacolavano la sua missione».</a:t>
            </a:r>
          </a:p>
          <a:p>
            <a:pPr>
              <a:lnSpc>
                <a:spcPct val="120000"/>
              </a:lnSpc>
              <a:spcBef>
                <a:spcPts val="0"/>
              </a:spcBef>
              <a:buFontTx/>
              <a:buChar char="-"/>
            </a:pPr>
            <a:r>
              <a:rPr lang="it-IT" sz="2100" dirty="0">
                <a:latin typeface="Garamond" panose="02020404030301010803" pitchFamily="18" charset="0"/>
                <a:cs typeface="Times New Roman" panose="02020603050405020304" pitchFamily="18" charset="0"/>
              </a:rPr>
              <a:t>Elementi a sostegno della sua fede: la preghiera, la direzione spirituale, </a:t>
            </a:r>
          </a:p>
          <a:p>
            <a:pPr marL="0" indent="0">
              <a:lnSpc>
                <a:spcPct val="120000"/>
              </a:lnSpc>
              <a:spcBef>
                <a:spcPts val="0"/>
              </a:spcBef>
              <a:buNone/>
            </a:pPr>
            <a:r>
              <a:rPr lang="it-IT" sz="2100" dirty="0">
                <a:latin typeface="Garamond" panose="02020404030301010803" pitchFamily="18" charset="0"/>
                <a:cs typeface="Times New Roman" panose="02020603050405020304" pitchFamily="18" charset="0"/>
              </a:rPr>
              <a:t>    lo spirito di continua mortificazione, lo studio delle verità cristiane;</a:t>
            </a:r>
          </a:p>
          <a:p>
            <a:pPr marL="0" indent="0">
              <a:lnSpc>
                <a:spcPct val="120000"/>
              </a:lnSpc>
              <a:spcBef>
                <a:spcPts val="0"/>
              </a:spcBef>
              <a:buNone/>
            </a:pPr>
            <a:r>
              <a:rPr lang="it-IT" sz="2100" dirty="0">
                <a:latin typeface="Garamond" panose="02020404030301010803" pitchFamily="18" charset="0"/>
                <a:cs typeface="Times New Roman" panose="02020603050405020304" pitchFamily="18" charset="0"/>
              </a:rPr>
              <a:t>- Le devozioni: Gesù Bambino, San Giuseppe e San Vincenzo …</a:t>
            </a:r>
          </a:p>
          <a:p>
            <a:pPr marL="0" indent="0">
              <a:lnSpc>
                <a:spcPct val="120000"/>
              </a:lnSpc>
              <a:spcBef>
                <a:spcPts val="0"/>
              </a:spcBef>
              <a:buNone/>
            </a:pPr>
            <a:endParaRPr lang="it-IT" sz="1200" dirty="0">
              <a:latin typeface="Garamond" panose="02020404030301010803" pitchFamily="18" charset="0"/>
              <a:cs typeface="Times New Roman" panose="02020603050405020304" pitchFamily="18" charset="0"/>
            </a:endParaRPr>
          </a:p>
          <a:p>
            <a:pPr marL="0" indent="0">
              <a:lnSpc>
                <a:spcPct val="120000"/>
              </a:lnSpc>
              <a:spcBef>
                <a:spcPts val="0"/>
              </a:spcBef>
              <a:buNone/>
            </a:pPr>
            <a:r>
              <a:rPr lang="it-IT" sz="2100" b="1" dirty="0">
                <a:solidFill>
                  <a:srgbClr val="C00000"/>
                </a:solidFill>
                <a:latin typeface="Garamond" panose="02020404030301010803" pitchFamily="18" charset="0"/>
                <a:cs typeface="Times New Roman" panose="02020603050405020304" pitchFamily="18" charset="0"/>
              </a:rPr>
              <a:t>Il Mistero dell’Immacolata Concezione di Maria </a:t>
            </a:r>
            <a:r>
              <a:rPr lang="it-IT" sz="2100" dirty="0">
                <a:solidFill>
                  <a:srgbClr val="C00000"/>
                </a:solidFill>
                <a:latin typeface="Garamond" panose="02020404030301010803" pitchFamily="18" charset="0"/>
                <a:cs typeface="Times New Roman" panose="02020603050405020304" pitchFamily="18" charset="0"/>
              </a:rPr>
              <a:t>ha investito tutta la sua vita spirituale e apostolica, costituisce lo specifico della sua missione di fondatrice, penetra e caratterizza tutte le sue virtù a partire dalla fede.</a:t>
            </a:r>
          </a:p>
          <a:p>
            <a:pPr>
              <a:spcBef>
                <a:spcPts val="0"/>
              </a:spcBef>
              <a:buFontTx/>
              <a:buChar char="-"/>
            </a:pPr>
            <a:endParaRPr lang="it-IT" sz="1100" dirty="0">
              <a:latin typeface="Times New Roman" panose="02020603050405020304" pitchFamily="18" charset="0"/>
              <a:cs typeface="Times New Roman" panose="02020603050405020304" pitchFamily="18" charset="0"/>
            </a:endParaRPr>
          </a:p>
        </p:txBody>
      </p:sp>
      <p:pic>
        <p:nvPicPr>
          <p:cNvPr id="5" name="Immagine 4" descr="Immagine che contiene interno, arte, portafotografie, muro&#10;&#10;Descrizione generata automaticamente">
            <a:extLst>
              <a:ext uri="{FF2B5EF4-FFF2-40B4-BE49-F238E27FC236}">
                <a16:creationId xmlns:a16="http://schemas.microsoft.com/office/drawing/2014/main" id="{4D2D3646-6AE9-2DAC-5C52-B0D493044868}"/>
              </a:ext>
            </a:extLst>
          </p:cNvPr>
          <p:cNvPicPr>
            <a:picLocks noChangeAspect="1"/>
          </p:cNvPicPr>
          <p:nvPr/>
        </p:nvPicPr>
        <p:blipFill>
          <a:blip r:embed="rId3">
            <a:extLst>
              <a:ext uri="{28A0092B-C50C-407E-A947-70E740481C1C}">
                <a14:useLocalDpi xmlns:a14="http://schemas.microsoft.com/office/drawing/2010/main" val="0"/>
              </a:ext>
            </a:extLst>
          </a:blip>
          <a:srcRect t="21252" r="-1" b="1688"/>
          <a:stretch/>
        </p:blipFill>
        <p:spPr>
          <a:xfrm>
            <a:off x="8075220" y="10"/>
            <a:ext cx="411677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1142941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16DCC82-BEE5-07AB-D45D-E7EA44A36C71}"/>
              </a:ext>
            </a:extLst>
          </p:cNvPr>
          <p:cNvSpPr>
            <a:spLocks noGrp="1"/>
          </p:cNvSpPr>
          <p:nvPr>
            <p:ph type="title"/>
          </p:nvPr>
        </p:nvSpPr>
        <p:spPr>
          <a:xfrm>
            <a:off x="838200" y="365125"/>
            <a:ext cx="10515600" cy="798657"/>
          </a:xfrm>
        </p:spPr>
        <p:txBody>
          <a:bodyPr/>
          <a:lstStyle/>
          <a:p>
            <a:r>
              <a:rPr lang="it-IT" dirty="0">
                <a:solidFill>
                  <a:srgbClr val="C00000"/>
                </a:solidFill>
                <a:latin typeface="Ananda" pitchFamily="2" charset="0"/>
              </a:rPr>
              <a:t>Speranza</a:t>
            </a:r>
          </a:p>
        </p:txBody>
      </p:sp>
      <p:sp>
        <p:nvSpPr>
          <p:cNvPr id="3" name="Segnaposto contenuto 2">
            <a:extLst>
              <a:ext uri="{FF2B5EF4-FFF2-40B4-BE49-F238E27FC236}">
                <a16:creationId xmlns:a16="http://schemas.microsoft.com/office/drawing/2014/main" id="{DCD3B507-0D44-9A10-E9F4-9AD09A94641C}"/>
              </a:ext>
            </a:extLst>
          </p:cNvPr>
          <p:cNvSpPr>
            <a:spLocks noGrp="1"/>
          </p:cNvSpPr>
          <p:nvPr>
            <p:ph idx="1"/>
          </p:nvPr>
        </p:nvSpPr>
        <p:spPr>
          <a:xfrm>
            <a:off x="86713" y="1299244"/>
            <a:ext cx="7410201" cy="6041614"/>
          </a:xfrm>
        </p:spPr>
        <p:txBody>
          <a:bodyPr>
            <a:normAutofit/>
          </a:bodyPr>
          <a:lstStyle/>
          <a:p>
            <a:pPr marL="0" indent="0" algn="just">
              <a:buNone/>
            </a:pPr>
            <a:endParaRPr lang="it-IT" sz="2000" b="1" dirty="0">
              <a:latin typeface="Garamond" panose="02020404030301010803" pitchFamily="18" charset="0"/>
            </a:endParaRPr>
          </a:p>
          <a:p>
            <a:pPr marL="0" indent="0" algn="just">
              <a:buNone/>
            </a:pPr>
            <a:r>
              <a:rPr lang="it-IT" sz="2000" i="1" dirty="0">
                <a:latin typeface="Garamond" panose="02020404030301010803" pitchFamily="18" charset="0"/>
              </a:rPr>
              <a:t>Questa virtù teologale, il cui oggetto proprio è Dio desiderato sopra ogni cosa, si riflette nella vita del cristiano come gioiosa certezza  di essere suoi figli e si esprime nella serenità dell’anima.</a:t>
            </a:r>
          </a:p>
          <a:p>
            <a:pPr marL="0" indent="0" algn="just">
              <a:buNone/>
            </a:pPr>
            <a:r>
              <a:rPr lang="it-IT" sz="2000" b="1" dirty="0">
                <a:latin typeface="Garamond" panose="02020404030301010803" pitchFamily="18" charset="0"/>
              </a:rPr>
              <a:t>La virtù della speranza ha sempre agito su Madre Antonia come forza propulsiva capace di farle superare ogni ostacolo. </a:t>
            </a:r>
          </a:p>
          <a:p>
            <a:pPr marL="0" indent="0" algn="just">
              <a:buNone/>
            </a:pPr>
            <a:endParaRPr lang="it-IT" sz="100" i="1" dirty="0">
              <a:latin typeface="Garamond" panose="02020404030301010803" pitchFamily="18" charset="0"/>
            </a:endParaRPr>
          </a:p>
          <a:p>
            <a:pPr marL="0" indent="0" algn="just">
              <a:buNone/>
            </a:pPr>
            <a:r>
              <a:rPr lang="it-IT" sz="2000" dirty="0">
                <a:latin typeface="Garamond" panose="02020404030301010803" pitchFamily="18" charset="0"/>
              </a:rPr>
              <a:t>È quanto si rileva in Antonia Maria: </a:t>
            </a:r>
            <a:r>
              <a:rPr lang="it-IT" sz="2000" b="1" i="1" dirty="0">
                <a:latin typeface="Garamond" panose="02020404030301010803" pitchFamily="18" charset="0"/>
              </a:rPr>
              <a:t>la contemplazione di Dio nella preghiera  le conferiva quella inalterabile serenità</a:t>
            </a:r>
            <a:r>
              <a:rPr lang="it-IT" sz="2000" dirty="0">
                <a:latin typeface="Garamond" panose="02020404030301010803" pitchFamily="18" charset="0"/>
              </a:rPr>
              <a:t> di cui parlano le testimonianze.</a:t>
            </a:r>
          </a:p>
          <a:p>
            <a:pPr marL="0" indent="0" algn="just">
              <a:buNone/>
            </a:pPr>
            <a:r>
              <a:rPr lang="it-IT" sz="2000" b="1" dirty="0">
                <a:latin typeface="Garamond" panose="02020404030301010803" pitchFamily="18" charset="0"/>
              </a:rPr>
              <a:t>Ebbe la speranza del cuore che riposa nella certezza della fede.</a:t>
            </a:r>
          </a:p>
          <a:p>
            <a:pPr marL="0" indent="0" algn="just">
              <a:buNone/>
            </a:pPr>
            <a:r>
              <a:rPr lang="it-IT" sz="2000" dirty="0">
                <a:latin typeface="Garamond" panose="02020404030301010803" pitchFamily="18" charset="0"/>
              </a:rPr>
              <a:t>La fermezza della sua speranza rivela in lei la convinzione che Dio la conduceva dove si sentiva chiamata. Non sempre vide chiaramente verso quale futuro era diretta. Solo nella speranza ella poteva trovare le basi sicure per conseguire quella volontà divina da cui si sentiva intimamente guidata.</a:t>
            </a:r>
          </a:p>
          <a:p>
            <a:pPr marL="0" indent="0" algn="just">
              <a:spcBef>
                <a:spcPts val="0"/>
              </a:spcBef>
              <a:buNone/>
            </a:pPr>
            <a:r>
              <a:rPr lang="it-IT" sz="2000" dirty="0">
                <a:latin typeface="Garamond" panose="02020404030301010803" pitchFamily="18" charset="0"/>
              </a:rPr>
              <a:t>Il </a:t>
            </a:r>
            <a:r>
              <a:rPr lang="it-IT" sz="2000" dirty="0" err="1">
                <a:latin typeface="Garamond" panose="02020404030301010803" pitchFamily="18" charset="0"/>
              </a:rPr>
              <a:t>Vallosio</a:t>
            </a:r>
            <a:r>
              <a:rPr lang="it-IT" sz="2000" dirty="0">
                <a:latin typeface="Garamond" panose="02020404030301010803" pitchFamily="18" charset="0"/>
              </a:rPr>
              <a:t> afferma: «Ella spera unicamente in Lui, tutta abbandonata alla saldissima sua speranza per cui non si smarrisce».</a:t>
            </a:r>
          </a:p>
          <a:p>
            <a:pPr marL="0" indent="0" algn="just">
              <a:spcBef>
                <a:spcPts val="0"/>
              </a:spcBef>
              <a:buNone/>
            </a:pPr>
            <a:endParaRPr lang="it-IT" sz="2000" dirty="0">
              <a:latin typeface="Garamond" panose="02020404030301010803" pitchFamily="18" charset="0"/>
            </a:endParaRPr>
          </a:p>
          <a:p>
            <a:pPr marL="0" indent="0" algn="just">
              <a:buNone/>
            </a:pPr>
            <a:endParaRPr lang="it-IT" sz="2000" dirty="0">
              <a:latin typeface="Garamond" panose="02020404030301010803" pitchFamily="18" charset="0"/>
            </a:endParaRPr>
          </a:p>
        </p:txBody>
      </p:sp>
      <p:pic>
        <p:nvPicPr>
          <p:cNvPr id="7" name="Immagine 6" descr="Immagine che contiene muro, interno, Rubinetterie, lavandino&#10;&#10;Descrizione generata automaticamente">
            <a:extLst>
              <a:ext uri="{FF2B5EF4-FFF2-40B4-BE49-F238E27FC236}">
                <a16:creationId xmlns:a16="http://schemas.microsoft.com/office/drawing/2014/main" id="{54960FA6-AFA4-D24F-1901-2C587CAC8683}"/>
              </a:ext>
            </a:extLst>
          </p:cNvPr>
          <p:cNvPicPr>
            <a:picLocks noChangeAspect="1"/>
          </p:cNvPicPr>
          <p:nvPr/>
        </p:nvPicPr>
        <p:blipFill>
          <a:blip r:embed="rId3">
            <a:alphaModFix amt="35000"/>
            <a:extLst>
              <a:ext uri="{28A0092B-C50C-407E-A947-70E740481C1C}">
                <a14:useLocalDpi xmlns:a14="http://schemas.microsoft.com/office/drawing/2010/main" val="0"/>
              </a:ext>
            </a:extLst>
          </a:blip>
          <a:srcRect t="7515" r="2914" b="13940"/>
          <a:stretch/>
        </p:blipFill>
        <p:spPr>
          <a:xfrm>
            <a:off x="6864177" y="500587"/>
            <a:ext cx="5410951" cy="6574179"/>
          </a:xfrm>
          <a:prstGeom prst="rect">
            <a:avLst/>
          </a:prstGeom>
          <a:ln>
            <a:noFill/>
          </a:ln>
          <a:effectLst>
            <a:softEdge rad="112500"/>
          </a:effectLst>
        </p:spPr>
      </p:pic>
    </p:spTree>
    <p:extLst>
      <p:ext uri="{BB962C8B-B14F-4D97-AF65-F5344CB8AC3E}">
        <p14:creationId xmlns:p14="http://schemas.microsoft.com/office/powerpoint/2010/main" val="638946140"/>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826</TotalTime>
  <Words>2958</Words>
  <Application>Microsoft Office PowerPoint</Application>
  <PresentationFormat>Widescreen</PresentationFormat>
  <Paragraphs>151</Paragraphs>
  <Slides>21</Slides>
  <Notes>21</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21</vt:i4>
      </vt:variant>
    </vt:vector>
  </HeadingPairs>
  <TitlesOfParts>
    <vt:vector size="29" baseType="lpstr">
      <vt:lpstr>Ananda</vt:lpstr>
      <vt:lpstr>Aptos</vt:lpstr>
      <vt:lpstr>Aptos Display</vt:lpstr>
      <vt:lpstr>Arial</vt:lpstr>
      <vt:lpstr>Garamond</vt:lpstr>
      <vt:lpstr>Times New Roman</vt:lpstr>
      <vt:lpstr>Wingdings</vt:lpstr>
      <vt:lpstr>Tema di Office</vt:lpstr>
      <vt:lpstr>  Le virtù nella vita di Madre Antonia  a cura di sr Raffaella Giudici</vt:lpstr>
      <vt:lpstr> Sfogliando la Positio super vita, virtutibus et fama sanctitatis </vt:lpstr>
      <vt:lpstr>… fin da molto giovane!</vt:lpstr>
      <vt:lpstr>La Vocazione</vt:lpstr>
      <vt:lpstr>Fondatrice a Rivarolo</vt:lpstr>
      <vt:lpstr>La Commissione Storica</vt:lpstr>
      <vt:lpstr>         Virtù teologali</vt:lpstr>
      <vt:lpstr>Fede</vt:lpstr>
      <vt:lpstr>Speranza</vt:lpstr>
      <vt:lpstr>       Carità</vt:lpstr>
      <vt:lpstr>       Virtù cardinali</vt:lpstr>
      <vt:lpstr> Prudenza </vt:lpstr>
      <vt:lpstr>Giustizia</vt:lpstr>
      <vt:lpstr>Fortezza</vt:lpstr>
      <vt:lpstr>Temperanza</vt:lpstr>
      <vt:lpstr>    Virtù del     proprio stato</vt:lpstr>
      <vt:lpstr>     Povertà </vt:lpstr>
      <vt:lpstr>Castità</vt:lpstr>
      <vt:lpstr>Obbedienza</vt:lpstr>
      <vt:lpstr>Umiltà</vt:lpstr>
      <vt:lpstr>Testamento spirituale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Suore Carità Immacolata Concezione D'Ivrea</dc:creator>
  <cp:lastModifiedBy>Suore Carità Immacolata Concezione D'Ivrea</cp:lastModifiedBy>
  <cp:revision>71</cp:revision>
  <cp:lastPrinted>2025-05-22T15:20:47Z</cp:lastPrinted>
  <dcterms:created xsi:type="dcterms:W3CDTF">2024-12-10T09:53:23Z</dcterms:created>
  <dcterms:modified xsi:type="dcterms:W3CDTF">2025-05-24T07:29:03Z</dcterms:modified>
</cp:coreProperties>
</file>